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Muli Bold" charset="1" panose="00000800000000000000"/>
      <p:regular r:id="rId30"/>
    </p:embeddedFont>
    <p:embeddedFont>
      <p:font typeface="Muli"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590900" y="0"/>
            <a:ext cx="12352120" cy="10287000"/>
          </a:xfrm>
          <a:custGeom>
            <a:avLst/>
            <a:gdLst/>
            <a:ahLst/>
            <a:cxnLst/>
            <a:rect r="r" b="b" t="t" l="l"/>
            <a:pathLst>
              <a:path h="10287000" w="12352120">
                <a:moveTo>
                  <a:pt x="0" y="0"/>
                </a:moveTo>
                <a:lnTo>
                  <a:pt x="12352120" y="0"/>
                </a:lnTo>
                <a:lnTo>
                  <a:pt x="12352120" y="10287000"/>
                </a:lnTo>
                <a:lnTo>
                  <a:pt x="0" y="10287000"/>
                </a:lnTo>
                <a:lnTo>
                  <a:pt x="0" y="0"/>
                </a:lnTo>
                <a:close/>
              </a:path>
            </a:pathLst>
          </a:custGeom>
          <a:blipFill>
            <a:blip r:embed="rId2">
              <a:alphaModFix amt="21999"/>
            </a:blip>
            <a:stretch>
              <a:fillRect l="-12500" t="0" r="-12500" b="0"/>
            </a:stretch>
          </a:blipFill>
        </p:spPr>
      </p:sp>
      <p:sp>
        <p:nvSpPr>
          <p:cNvPr name="TextBox 3" id="3"/>
          <p:cNvSpPr txBox="true"/>
          <p:nvPr/>
        </p:nvSpPr>
        <p:spPr>
          <a:xfrm rot="0">
            <a:off x="1625560" y="2036273"/>
            <a:ext cx="9040246" cy="4671456"/>
          </a:xfrm>
          <a:prstGeom prst="rect">
            <a:avLst/>
          </a:prstGeom>
        </p:spPr>
        <p:txBody>
          <a:bodyPr anchor="t" rtlCol="false" tIns="0" lIns="0" bIns="0" rIns="0">
            <a:spAutoFit/>
          </a:bodyPr>
          <a:lstStyle/>
          <a:p>
            <a:pPr algn="ctr">
              <a:lnSpc>
                <a:spcPts val="6211"/>
              </a:lnSpc>
            </a:pPr>
            <a:r>
              <a:rPr lang="en-US" sz="4778" b="true">
                <a:solidFill>
                  <a:srgbClr val="FFFFFF"/>
                </a:solidFill>
                <a:latin typeface="Muli Bold"/>
                <a:ea typeface="Muli Bold"/>
                <a:cs typeface="Muli Bold"/>
                <a:sym typeface="Muli Bold"/>
              </a:rPr>
              <a:t>SQL Spatial Geographical Data Analysis using Earthquake Data from USGS.GOV</a:t>
            </a:r>
          </a:p>
          <a:p>
            <a:pPr algn="ctr">
              <a:lnSpc>
                <a:spcPts val="6211"/>
              </a:lnSpc>
            </a:pPr>
          </a:p>
          <a:p>
            <a:pPr algn="ctr">
              <a:lnSpc>
                <a:spcPts val="6211"/>
              </a:lnSpc>
            </a:pPr>
            <a:r>
              <a:rPr lang="en-US" sz="4778" b="true">
                <a:solidFill>
                  <a:srgbClr val="FFFFFF"/>
                </a:solidFill>
                <a:latin typeface="Muli Bold"/>
                <a:ea typeface="Muli Bold"/>
                <a:cs typeface="Muli Bold"/>
                <a:sym typeface="Muli Bold"/>
              </a:rPr>
              <a:t> </a:t>
            </a:r>
          </a:p>
        </p:txBody>
      </p:sp>
      <p:sp>
        <p:nvSpPr>
          <p:cNvPr name="TextBox 4" id="4"/>
          <p:cNvSpPr txBox="true"/>
          <p:nvPr/>
        </p:nvSpPr>
        <p:spPr>
          <a:xfrm rot="0">
            <a:off x="13557250" y="4634507"/>
            <a:ext cx="3702050" cy="2453005"/>
          </a:xfrm>
          <a:prstGeom prst="rect">
            <a:avLst/>
          </a:prstGeom>
        </p:spPr>
        <p:txBody>
          <a:bodyPr anchor="t" rtlCol="false" tIns="0" lIns="0" bIns="0" rIns="0">
            <a:spAutoFit/>
          </a:bodyPr>
          <a:lstStyle/>
          <a:p>
            <a:pPr algn="ctr">
              <a:lnSpc>
                <a:spcPts val="3920"/>
              </a:lnSpc>
            </a:pPr>
            <a:r>
              <a:rPr lang="en-US" sz="2800">
                <a:solidFill>
                  <a:srgbClr val="FFFFFF"/>
                </a:solidFill>
                <a:latin typeface="Muli"/>
                <a:ea typeface="Muli"/>
                <a:cs typeface="Muli"/>
                <a:sym typeface="Muli"/>
              </a:rPr>
              <a:t>Comprehensive Analysis and Visualizations</a:t>
            </a:r>
          </a:p>
          <a:p>
            <a:pPr algn="ctr">
              <a:lnSpc>
                <a:spcPts val="3920"/>
              </a:lnSpc>
            </a:pPr>
            <a:r>
              <a:rPr lang="en-US" sz="2800">
                <a:solidFill>
                  <a:srgbClr val="FFFFFF"/>
                </a:solidFill>
                <a:latin typeface="Muli"/>
                <a:ea typeface="Muli"/>
                <a:cs typeface="Muli"/>
                <a:sym typeface="Muli"/>
              </a:rPr>
              <a:t>by</a:t>
            </a:r>
          </a:p>
          <a:p>
            <a:pPr algn="ctr">
              <a:lnSpc>
                <a:spcPts val="3919"/>
              </a:lnSpc>
            </a:pPr>
            <a:r>
              <a:rPr lang="en-US" sz="2799">
                <a:solidFill>
                  <a:srgbClr val="FFFFFF"/>
                </a:solidFill>
                <a:latin typeface="Muli"/>
                <a:ea typeface="Muli"/>
                <a:cs typeface="Muli"/>
                <a:sym typeface="Muli"/>
              </a:rPr>
              <a:t>Sunita Inderjit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369357" y="1649993"/>
            <a:ext cx="12320416" cy="6995822"/>
          </a:xfrm>
          <a:custGeom>
            <a:avLst/>
            <a:gdLst/>
            <a:ahLst/>
            <a:cxnLst/>
            <a:rect r="r" b="b" t="t" l="l"/>
            <a:pathLst>
              <a:path h="6995822" w="12320416">
                <a:moveTo>
                  <a:pt x="0" y="0"/>
                </a:moveTo>
                <a:lnTo>
                  <a:pt x="12320416" y="0"/>
                </a:lnTo>
                <a:lnTo>
                  <a:pt x="12320416" y="6995822"/>
                </a:lnTo>
                <a:lnTo>
                  <a:pt x="0" y="6995822"/>
                </a:lnTo>
                <a:lnTo>
                  <a:pt x="0" y="0"/>
                </a:lnTo>
                <a:close/>
              </a:path>
            </a:pathLst>
          </a:custGeom>
          <a:blipFill>
            <a:blip r:embed="rId2"/>
            <a:stretch>
              <a:fillRect l="0" t="-671" r="-2740" b="-954"/>
            </a:stretch>
          </a:blipFill>
        </p:spPr>
      </p:sp>
      <p:sp>
        <p:nvSpPr>
          <p:cNvPr name="Freeform 3" id="3"/>
          <p:cNvSpPr/>
          <p:nvPr/>
        </p:nvSpPr>
        <p:spPr>
          <a:xfrm flipH="false" flipV="false" rot="0">
            <a:off x="12900387" y="1649993"/>
            <a:ext cx="5146758" cy="6995822"/>
          </a:xfrm>
          <a:custGeom>
            <a:avLst/>
            <a:gdLst/>
            <a:ahLst/>
            <a:cxnLst/>
            <a:rect r="r" b="b" t="t" l="l"/>
            <a:pathLst>
              <a:path h="6995822" w="5146758">
                <a:moveTo>
                  <a:pt x="0" y="0"/>
                </a:moveTo>
                <a:lnTo>
                  <a:pt x="5146758" y="0"/>
                </a:lnTo>
                <a:lnTo>
                  <a:pt x="5146758" y="6995822"/>
                </a:lnTo>
                <a:lnTo>
                  <a:pt x="0" y="6995822"/>
                </a:lnTo>
                <a:lnTo>
                  <a:pt x="0" y="0"/>
                </a:lnTo>
                <a:close/>
              </a:path>
            </a:pathLst>
          </a:custGeom>
          <a:blipFill>
            <a:blip r:embed="rId3"/>
            <a:stretch>
              <a:fillRect l="0" t="0" r="0" b="0"/>
            </a:stretch>
          </a:blipFill>
        </p:spPr>
      </p:sp>
      <p:sp>
        <p:nvSpPr>
          <p:cNvPr name="TextBox 4" id="4"/>
          <p:cNvSpPr txBox="true"/>
          <p:nvPr/>
        </p:nvSpPr>
        <p:spPr>
          <a:xfrm rot="0">
            <a:off x="2092633" y="424055"/>
            <a:ext cx="12912336" cy="811941"/>
          </a:xfrm>
          <a:prstGeom prst="rect">
            <a:avLst/>
          </a:prstGeom>
        </p:spPr>
        <p:txBody>
          <a:bodyPr anchor="t" rtlCol="false" tIns="0" lIns="0" bIns="0" rIns="0">
            <a:spAutoFit/>
          </a:bodyPr>
          <a:lstStyle/>
          <a:p>
            <a:pPr algn="ctr" marL="0" indent="0" lvl="0">
              <a:lnSpc>
                <a:spcPts val="6697"/>
              </a:lnSpc>
              <a:spcBef>
                <a:spcPct val="0"/>
              </a:spcBef>
            </a:pPr>
            <a:r>
              <a:rPr lang="en-US" b="true" sz="4783" u="none">
                <a:solidFill>
                  <a:srgbClr val="FAFBFC"/>
                </a:solidFill>
                <a:latin typeface="Muli Bold"/>
                <a:ea typeface="Muli Bold"/>
                <a:cs typeface="Muli Bold"/>
                <a:sym typeface="Muli Bold"/>
              </a:rPr>
              <a:t>MONTHLY EARTHQUAKE TREND </a:t>
            </a:r>
          </a:p>
        </p:txBody>
      </p:sp>
      <p:sp>
        <p:nvSpPr>
          <p:cNvPr name="TextBox 5" id="5"/>
          <p:cNvSpPr txBox="true"/>
          <p:nvPr/>
        </p:nvSpPr>
        <p:spPr>
          <a:xfrm rot="0">
            <a:off x="1271068" y="9017290"/>
            <a:ext cx="15181662" cy="763270"/>
          </a:xfrm>
          <a:prstGeom prst="rect">
            <a:avLst/>
          </a:prstGeom>
        </p:spPr>
        <p:txBody>
          <a:bodyPr anchor="t" rtlCol="false" tIns="0" lIns="0" bIns="0" rIns="0">
            <a:spAutoFit/>
          </a:bodyPr>
          <a:lstStyle/>
          <a:p>
            <a:pPr algn="ctr" marL="0" indent="0" lvl="0">
              <a:lnSpc>
                <a:spcPts val="3079"/>
              </a:lnSpc>
              <a:spcBef>
                <a:spcPct val="0"/>
              </a:spcBef>
            </a:pPr>
            <a:r>
              <a:rPr lang="en-US" b="true" sz="2199" u="none">
                <a:solidFill>
                  <a:srgbClr val="FFFFFF"/>
                </a:solidFill>
                <a:latin typeface="Muli Bold"/>
                <a:ea typeface="Muli Bold"/>
                <a:cs typeface="Muli Bold"/>
                <a:sym typeface="Muli Bold"/>
              </a:rPr>
              <a:t>Examined the trend of earthquakes over time on a monthly basis. December 23 had 1117 earthquakes followed by April 2024 with 704 and October 23 with 698 counts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18288000" cy="3892550"/>
          </a:xfrm>
          <a:prstGeom prst="rect">
            <a:avLst/>
          </a:prstGeom>
          <a:solidFill>
            <a:srgbClr val="FFFFFF"/>
          </a:solidFill>
        </p:spPr>
      </p:sp>
      <p:sp>
        <p:nvSpPr>
          <p:cNvPr name="AutoShape 3" id="3"/>
          <p:cNvSpPr/>
          <p:nvPr/>
        </p:nvSpPr>
        <p:spPr>
          <a:xfrm rot="0">
            <a:off x="1751012" y="9086850"/>
            <a:ext cx="685800" cy="114300"/>
          </a:xfrm>
          <a:prstGeom prst="rect">
            <a:avLst/>
          </a:prstGeom>
          <a:solidFill>
            <a:srgbClr val="EDE148"/>
          </a:solidFill>
        </p:spPr>
      </p:sp>
      <p:sp>
        <p:nvSpPr>
          <p:cNvPr name="AutoShape 4" id="4"/>
          <p:cNvSpPr/>
          <p:nvPr/>
        </p:nvSpPr>
        <p:spPr>
          <a:xfrm rot="0">
            <a:off x="7162800" y="9086850"/>
            <a:ext cx="685800" cy="114300"/>
          </a:xfrm>
          <a:prstGeom prst="rect">
            <a:avLst/>
          </a:prstGeom>
          <a:solidFill>
            <a:srgbClr val="EDE148"/>
          </a:solidFill>
        </p:spPr>
      </p:sp>
      <p:sp>
        <p:nvSpPr>
          <p:cNvPr name="AutoShape 5" id="5"/>
          <p:cNvSpPr/>
          <p:nvPr/>
        </p:nvSpPr>
        <p:spPr>
          <a:xfrm rot="0">
            <a:off x="12574587" y="9144000"/>
            <a:ext cx="685800" cy="114300"/>
          </a:xfrm>
          <a:prstGeom prst="rect">
            <a:avLst/>
          </a:prstGeom>
          <a:solidFill>
            <a:srgbClr val="EDE148"/>
          </a:solidFill>
        </p:spPr>
      </p:sp>
      <p:sp>
        <p:nvSpPr>
          <p:cNvPr name="Freeform 6" id="6"/>
          <p:cNvSpPr/>
          <p:nvPr/>
        </p:nvSpPr>
        <p:spPr>
          <a:xfrm flipH="false" flipV="false" rot="0">
            <a:off x="1751012" y="2292163"/>
            <a:ext cx="13708378" cy="7488201"/>
          </a:xfrm>
          <a:custGeom>
            <a:avLst/>
            <a:gdLst/>
            <a:ahLst/>
            <a:cxnLst/>
            <a:rect r="r" b="b" t="t" l="l"/>
            <a:pathLst>
              <a:path h="7488201" w="13708378">
                <a:moveTo>
                  <a:pt x="0" y="0"/>
                </a:moveTo>
                <a:lnTo>
                  <a:pt x="13708378" y="0"/>
                </a:lnTo>
                <a:lnTo>
                  <a:pt x="13708378" y="7488202"/>
                </a:lnTo>
                <a:lnTo>
                  <a:pt x="0" y="7488202"/>
                </a:lnTo>
                <a:lnTo>
                  <a:pt x="0" y="0"/>
                </a:lnTo>
                <a:close/>
              </a:path>
            </a:pathLst>
          </a:custGeom>
          <a:blipFill>
            <a:blip r:embed="rId2"/>
            <a:stretch>
              <a:fillRect l="0" t="0" r="0" b="0"/>
            </a:stretch>
          </a:blipFill>
        </p:spPr>
      </p:sp>
      <p:sp>
        <p:nvSpPr>
          <p:cNvPr name="TextBox 7" id="7"/>
          <p:cNvSpPr txBox="true"/>
          <p:nvPr/>
        </p:nvSpPr>
        <p:spPr>
          <a:xfrm rot="0">
            <a:off x="3732213" y="447955"/>
            <a:ext cx="10293350" cy="671690"/>
          </a:xfrm>
          <a:prstGeom prst="rect">
            <a:avLst/>
          </a:prstGeom>
        </p:spPr>
        <p:txBody>
          <a:bodyPr anchor="t" rtlCol="false" tIns="0" lIns="0" bIns="0" rIns="0">
            <a:spAutoFit/>
          </a:bodyPr>
          <a:lstStyle/>
          <a:p>
            <a:pPr algn="ctr">
              <a:lnSpc>
                <a:spcPts val="5459"/>
              </a:lnSpc>
            </a:pPr>
            <a:r>
              <a:rPr lang="en-US" b="true" sz="4199" u="sng">
                <a:solidFill>
                  <a:srgbClr val="191919"/>
                </a:solidFill>
                <a:latin typeface="Muli Bold"/>
                <a:ea typeface="Muli Bold"/>
                <a:cs typeface="Muli Bold"/>
                <a:sym typeface="Muli Bold"/>
              </a:rPr>
              <a:t>Magnitude vs Geographical Distribution</a:t>
            </a:r>
          </a:p>
        </p:txBody>
      </p:sp>
      <p:sp>
        <p:nvSpPr>
          <p:cNvPr name="TextBox 8" id="8"/>
          <p:cNvSpPr txBox="true"/>
          <p:nvPr/>
        </p:nvSpPr>
        <p:spPr>
          <a:xfrm rot="0">
            <a:off x="1484038" y="1204062"/>
            <a:ext cx="15775262" cy="414519"/>
          </a:xfrm>
          <a:prstGeom prst="rect">
            <a:avLst/>
          </a:prstGeom>
        </p:spPr>
        <p:txBody>
          <a:bodyPr anchor="t" rtlCol="false" tIns="0" lIns="0" bIns="0" rIns="0">
            <a:spAutoFit/>
          </a:bodyPr>
          <a:lstStyle/>
          <a:p>
            <a:pPr algn="ctr">
              <a:lnSpc>
                <a:spcPts val="3393"/>
              </a:lnSpc>
              <a:spcBef>
                <a:spcPct val="0"/>
              </a:spcBef>
            </a:pPr>
            <a:r>
              <a:rPr lang="en-US" b="true" sz="2610">
                <a:solidFill>
                  <a:srgbClr val="191919"/>
                </a:solidFill>
                <a:latin typeface="Muli Bold"/>
                <a:ea typeface="Muli Bold"/>
                <a:cs typeface="Muli Bold"/>
                <a:sym typeface="Muli Bold"/>
              </a:rPr>
              <a:t>Analyze the distribution of earthquake magnitudes across different latitude and longitude ranges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153114" y="3226252"/>
            <a:ext cx="14199580" cy="6168144"/>
          </a:xfrm>
          <a:custGeom>
            <a:avLst/>
            <a:gdLst/>
            <a:ahLst/>
            <a:cxnLst/>
            <a:rect r="r" b="b" t="t" l="l"/>
            <a:pathLst>
              <a:path h="6168144" w="14199580">
                <a:moveTo>
                  <a:pt x="0" y="0"/>
                </a:moveTo>
                <a:lnTo>
                  <a:pt x="14199581" y="0"/>
                </a:lnTo>
                <a:lnTo>
                  <a:pt x="14199581" y="6168144"/>
                </a:lnTo>
                <a:lnTo>
                  <a:pt x="0" y="6168144"/>
                </a:lnTo>
                <a:lnTo>
                  <a:pt x="0" y="0"/>
                </a:lnTo>
                <a:close/>
              </a:path>
            </a:pathLst>
          </a:custGeom>
          <a:blipFill>
            <a:blip r:embed="rId2"/>
            <a:stretch>
              <a:fillRect l="0" t="0" r="0" b="0"/>
            </a:stretch>
          </a:blipFill>
        </p:spPr>
      </p:sp>
      <p:grpSp>
        <p:nvGrpSpPr>
          <p:cNvPr name="Group 3" id="3"/>
          <p:cNvGrpSpPr/>
          <p:nvPr/>
        </p:nvGrpSpPr>
        <p:grpSpPr>
          <a:xfrm rot="0">
            <a:off x="910851" y="859723"/>
            <a:ext cx="15871697" cy="1604108"/>
            <a:chOff x="0" y="0"/>
            <a:chExt cx="21162262" cy="2138810"/>
          </a:xfrm>
        </p:grpSpPr>
        <p:sp>
          <p:nvSpPr>
            <p:cNvPr name="TextBox 4" id="4"/>
            <p:cNvSpPr txBox="true"/>
            <p:nvPr/>
          </p:nvSpPr>
          <p:spPr>
            <a:xfrm rot="0">
              <a:off x="0" y="-38100"/>
              <a:ext cx="21162262" cy="881380"/>
            </a:xfrm>
            <a:prstGeom prst="rect">
              <a:avLst/>
            </a:prstGeom>
          </p:spPr>
          <p:txBody>
            <a:bodyPr anchor="t" rtlCol="false" tIns="0" lIns="0" bIns="0" rIns="0">
              <a:spAutoFit/>
            </a:bodyPr>
            <a:lstStyle/>
            <a:p>
              <a:pPr algn="ctr">
                <a:lnSpc>
                  <a:spcPts val="5460"/>
                </a:lnSpc>
              </a:pPr>
              <a:r>
                <a:rPr lang="en-US" sz="4200" b="true">
                  <a:solidFill>
                    <a:srgbClr val="FFFFFF"/>
                  </a:solidFill>
                  <a:latin typeface="Muli Bold"/>
                  <a:ea typeface="Muli Bold"/>
                  <a:cs typeface="Muli Bold"/>
                  <a:sym typeface="Muli Bold"/>
                </a:rPr>
                <a:t> High-Risk Earthquake </a:t>
              </a:r>
            </a:p>
          </p:txBody>
        </p:sp>
        <p:sp>
          <p:nvSpPr>
            <p:cNvPr name="TextBox 5" id="5"/>
            <p:cNvSpPr txBox="true"/>
            <p:nvPr/>
          </p:nvSpPr>
          <p:spPr>
            <a:xfrm rot="0">
              <a:off x="0" y="1523441"/>
              <a:ext cx="21162262" cy="615369"/>
            </a:xfrm>
            <a:prstGeom prst="rect">
              <a:avLst/>
            </a:prstGeom>
          </p:spPr>
          <p:txBody>
            <a:bodyPr anchor="t" rtlCol="false" tIns="0" lIns="0" bIns="0" rIns="0">
              <a:spAutoFit/>
            </a:bodyPr>
            <a:lstStyle/>
            <a:p>
              <a:pPr algn="ctr">
                <a:lnSpc>
                  <a:spcPts val="3919"/>
                </a:lnSpc>
              </a:pPr>
              <a:r>
                <a:rPr lang="en-US" sz="2799">
                  <a:solidFill>
                    <a:srgbClr val="FFFFFF"/>
                  </a:solidFill>
                  <a:latin typeface="Muli"/>
                  <a:ea typeface="Muli"/>
                  <a:cs typeface="Muli"/>
                  <a:sym typeface="Muli"/>
                </a:rPr>
                <a:t>Identify the types of earthquakes that occur most frequently and their average magnitude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149794" y="860297"/>
            <a:ext cx="7338878" cy="4953548"/>
          </a:xfrm>
          <a:custGeom>
            <a:avLst/>
            <a:gdLst/>
            <a:ahLst/>
            <a:cxnLst/>
            <a:rect r="r" b="b" t="t" l="l"/>
            <a:pathLst>
              <a:path h="4953548" w="7338878">
                <a:moveTo>
                  <a:pt x="0" y="0"/>
                </a:moveTo>
                <a:lnTo>
                  <a:pt x="7338878" y="0"/>
                </a:lnTo>
                <a:lnTo>
                  <a:pt x="7338878" y="4953547"/>
                </a:lnTo>
                <a:lnTo>
                  <a:pt x="0" y="4953547"/>
                </a:lnTo>
                <a:lnTo>
                  <a:pt x="0" y="0"/>
                </a:lnTo>
                <a:close/>
              </a:path>
            </a:pathLst>
          </a:custGeom>
          <a:blipFill>
            <a:blip r:embed="rId2"/>
            <a:stretch>
              <a:fillRect l="0" t="0" r="0" b="-380"/>
            </a:stretch>
          </a:blipFill>
        </p:spPr>
      </p:sp>
      <p:sp>
        <p:nvSpPr>
          <p:cNvPr name="Freeform 3" id="3"/>
          <p:cNvSpPr/>
          <p:nvPr/>
        </p:nvSpPr>
        <p:spPr>
          <a:xfrm flipH="false" flipV="false" rot="0">
            <a:off x="803716" y="6358262"/>
            <a:ext cx="10987482" cy="3492093"/>
          </a:xfrm>
          <a:custGeom>
            <a:avLst/>
            <a:gdLst/>
            <a:ahLst/>
            <a:cxnLst/>
            <a:rect r="r" b="b" t="t" l="l"/>
            <a:pathLst>
              <a:path h="3492093" w="10987482">
                <a:moveTo>
                  <a:pt x="0" y="0"/>
                </a:moveTo>
                <a:lnTo>
                  <a:pt x="10987482" y="0"/>
                </a:lnTo>
                <a:lnTo>
                  <a:pt x="10987482" y="3492093"/>
                </a:lnTo>
                <a:lnTo>
                  <a:pt x="0" y="3492093"/>
                </a:lnTo>
                <a:lnTo>
                  <a:pt x="0" y="0"/>
                </a:lnTo>
                <a:close/>
              </a:path>
            </a:pathLst>
          </a:custGeom>
          <a:blipFill>
            <a:blip r:embed="rId3"/>
            <a:stretch>
              <a:fillRect l="0" t="-9132" r="-1551" b="-302"/>
            </a:stretch>
          </a:blipFill>
        </p:spPr>
      </p:sp>
      <p:sp>
        <p:nvSpPr>
          <p:cNvPr name="TextBox 4" id="4"/>
          <p:cNvSpPr txBox="true"/>
          <p:nvPr/>
        </p:nvSpPr>
        <p:spPr>
          <a:xfrm rot="0">
            <a:off x="9144000" y="1667976"/>
            <a:ext cx="8025290" cy="2828925"/>
          </a:xfrm>
          <a:prstGeom prst="rect">
            <a:avLst/>
          </a:prstGeom>
        </p:spPr>
        <p:txBody>
          <a:bodyPr anchor="t" rtlCol="false" tIns="0" lIns="0" bIns="0" rIns="0">
            <a:spAutoFit/>
          </a:bodyPr>
          <a:lstStyle/>
          <a:p>
            <a:pPr algn="l" marL="0" indent="0" lvl="0">
              <a:lnSpc>
                <a:spcPts val="7474"/>
              </a:lnSpc>
              <a:spcBef>
                <a:spcPct val="0"/>
              </a:spcBef>
            </a:pPr>
            <a:r>
              <a:rPr lang="en-US" b="true" sz="6228" strike="noStrike" u="none">
                <a:solidFill>
                  <a:srgbClr val="FFFFFF"/>
                </a:solidFill>
                <a:latin typeface="Muli Bold"/>
                <a:ea typeface="Muli Bold"/>
                <a:cs typeface="Muli Bold"/>
                <a:sym typeface="Muli Bold"/>
              </a:rPr>
              <a:t>Average Magnitude and Depth by Earthquake Type</a:t>
            </a:r>
          </a:p>
        </p:txBody>
      </p:sp>
      <p:sp>
        <p:nvSpPr>
          <p:cNvPr name="TextBox 5" id="5"/>
          <p:cNvSpPr txBox="true"/>
          <p:nvPr/>
        </p:nvSpPr>
        <p:spPr>
          <a:xfrm rot="0">
            <a:off x="9234010" y="4818893"/>
            <a:ext cx="8025290" cy="860424"/>
          </a:xfrm>
          <a:prstGeom prst="rect">
            <a:avLst/>
          </a:prstGeom>
        </p:spPr>
        <p:txBody>
          <a:bodyPr anchor="t" rtlCol="false" tIns="0" lIns="0" bIns="0" rIns="0">
            <a:spAutoFit/>
          </a:bodyPr>
          <a:lstStyle/>
          <a:p>
            <a:pPr algn="l" marL="0" indent="0" lvl="0">
              <a:lnSpc>
                <a:spcPts val="3500"/>
              </a:lnSpc>
              <a:spcBef>
                <a:spcPct val="0"/>
              </a:spcBef>
            </a:pPr>
            <a:r>
              <a:rPr lang="en-US" sz="2500" strike="noStrike" u="none">
                <a:solidFill>
                  <a:srgbClr val="FFFFFF"/>
                </a:solidFill>
                <a:latin typeface="Muli"/>
                <a:ea typeface="Muli"/>
                <a:cs typeface="Muli"/>
                <a:sym typeface="Muli"/>
              </a:rPr>
              <a:t>calculate the average magnitude and average depth for each type of earthquake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31303" y="2247565"/>
            <a:ext cx="12744305" cy="4596269"/>
          </a:xfrm>
          <a:custGeom>
            <a:avLst/>
            <a:gdLst/>
            <a:ahLst/>
            <a:cxnLst/>
            <a:rect r="r" b="b" t="t" l="l"/>
            <a:pathLst>
              <a:path h="4596269" w="12744305">
                <a:moveTo>
                  <a:pt x="0" y="0"/>
                </a:moveTo>
                <a:lnTo>
                  <a:pt x="12744304" y="0"/>
                </a:lnTo>
                <a:lnTo>
                  <a:pt x="12744304" y="4596269"/>
                </a:lnTo>
                <a:lnTo>
                  <a:pt x="0" y="4596269"/>
                </a:lnTo>
                <a:lnTo>
                  <a:pt x="0" y="0"/>
                </a:lnTo>
                <a:close/>
              </a:path>
            </a:pathLst>
          </a:custGeom>
          <a:blipFill>
            <a:blip r:embed="rId2"/>
            <a:stretch>
              <a:fillRect l="-185" t="0" r="-2248" b="0"/>
            </a:stretch>
          </a:blipFill>
        </p:spPr>
      </p:sp>
      <p:sp>
        <p:nvSpPr>
          <p:cNvPr name="TextBox 3" id="3"/>
          <p:cNvSpPr txBox="true"/>
          <p:nvPr/>
        </p:nvSpPr>
        <p:spPr>
          <a:xfrm rot="0">
            <a:off x="12975607" y="2463222"/>
            <a:ext cx="5122944" cy="2369559"/>
          </a:xfrm>
          <a:prstGeom prst="rect">
            <a:avLst/>
          </a:prstGeom>
        </p:spPr>
        <p:txBody>
          <a:bodyPr anchor="t" rtlCol="false" tIns="0" lIns="0" bIns="0" rIns="0">
            <a:spAutoFit/>
          </a:bodyPr>
          <a:lstStyle/>
          <a:p>
            <a:pPr algn="ctr" marL="0" indent="0" lvl="0">
              <a:lnSpc>
                <a:spcPts val="6180"/>
              </a:lnSpc>
            </a:pPr>
            <a:r>
              <a:rPr lang="en-US" b="true" sz="5886">
                <a:solidFill>
                  <a:srgbClr val="FFFFFF"/>
                </a:solidFill>
                <a:latin typeface="Muli Bold"/>
                <a:ea typeface="Muli Bold"/>
                <a:cs typeface="Muli Bold"/>
                <a:sym typeface="Muli Bold"/>
              </a:rPr>
              <a:t>Frequency of Earthquakes by Year</a:t>
            </a:r>
          </a:p>
        </p:txBody>
      </p:sp>
      <p:sp>
        <p:nvSpPr>
          <p:cNvPr name="TextBox 4" id="4"/>
          <p:cNvSpPr txBox="true"/>
          <p:nvPr/>
        </p:nvSpPr>
        <p:spPr>
          <a:xfrm rot="0">
            <a:off x="13541531" y="5770976"/>
            <a:ext cx="4180374" cy="1049822"/>
          </a:xfrm>
          <a:prstGeom prst="rect">
            <a:avLst/>
          </a:prstGeom>
        </p:spPr>
        <p:txBody>
          <a:bodyPr anchor="t" rtlCol="false" tIns="0" lIns="0" bIns="0" rIns="0">
            <a:spAutoFit/>
          </a:bodyPr>
          <a:lstStyle/>
          <a:p>
            <a:pPr algn="l" marL="0" indent="0" lvl="0">
              <a:lnSpc>
                <a:spcPts val="2830"/>
              </a:lnSpc>
            </a:pPr>
            <a:r>
              <a:rPr lang="en-US" b="true" sz="2021">
                <a:solidFill>
                  <a:srgbClr val="FFFFFF"/>
                </a:solidFill>
                <a:latin typeface="Muli Bold"/>
                <a:ea typeface="Muli Bold"/>
                <a:cs typeface="Muli Bold"/>
                <a:sym typeface="Muli Bold"/>
              </a:rPr>
              <a:t>The </a:t>
            </a:r>
            <a:r>
              <a:rPr lang="en-US" b="true" sz="2021">
                <a:solidFill>
                  <a:srgbClr val="FFFFFF"/>
                </a:solidFill>
                <a:latin typeface="Muli Bold"/>
                <a:ea typeface="Muli Bold"/>
                <a:cs typeface="Muli Bold"/>
                <a:sym typeface="Muli Bold"/>
              </a:rPr>
              <a:t>number of earthquakes that occurred each year.</a:t>
            </a:r>
          </a:p>
          <a:p>
            <a:pPr algn="l" marL="0" indent="0" lvl="0">
              <a:lnSpc>
                <a:spcPts val="2830"/>
              </a:lnSpc>
            </a:pPr>
          </a:p>
        </p:txBody>
      </p:sp>
      <p:sp>
        <p:nvSpPr>
          <p:cNvPr name="AutoShape 5" id="5"/>
          <p:cNvSpPr/>
          <p:nvPr/>
        </p:nvSpPr>
        <p:spPr>
          <a:xfrm>
            <a:off x="14013427" y="5371758"/>
            <a:ext cx="304730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534386" y="3731199"/>
            <a:ext cx="10986062" cy="3738878"/>
          </a:xfrm>
          <a:custGeom>
            <a:avLst/>
            <a:gdLst/>
            <a:ahLst/>
            <a:cxnLst/>
            <a:rect r="r" b="b" t="t" l="l"/>
            <a:pathLst>
              <a:path h="3738878" w="10986062">
                <a:moveTo>
                  <a:pt x="0" y="0"/>
                </a:moveTo>
                <a:lnTo>
                  <a:pt x="10986062" y="0"/>
                </a:lnTo>
                <a:lnTo>
                  <a:pt x="10986062" y="3738877"/>
                </a:lnTo>
                <a:lnTo>
                  <a:pt x="0" y="3738877"/>
                </a:lnTo>
                <a:lnTo>
                  <a:pt x="0" y="0"/>
                </a:lnTo>
                <a:close/>
              </a:path>
            </a:pathLst>
          </a:custGeom>
          <a:blipFill>
            <a:blip r:embed="rId2"/>
            <a:stretch>
              <a:fillRect l="0" t="-1005" r="0" b="0"/>
            </a:stretch>
          </a:blipFill>
        </p:spPr>
      </p:sp>
      <p:sp>
        <p:nvSpPr>
          <p:cNvPr name="Freeform 3" id="3"/>
          <p:cNvSpPr/>
          <p:nvPr/>
        </p:nvSpPr>
        <p:spPr>
          <a:xfrm flipH="false" flipV="false" rot="0">
            <a:off x="11659644" y="2381479"/>
            <a:ext cx="5809454" cy="6876821"/>
          </a:xfrm>
          <a:custGeom>
            <a:avLst/>
            <a:gdLst/>
            <a:ahLst/>
            <a:cxnLst/>
            <a:rect r="r" b="b" t="t" l="l"/>
            <a:pathLst>
              <a:path h="6876821" w="5809454">
                <a:moveTo>
                  <a:pt x="0" y="0"/>
                </a:moveTo>
                <a:lnTo>
                  <a:pt x="5809454" y="0"/>
                </a:lnTo>
                <a:lnTo>
                  <a:pt x="5809454" y="6876821"/>
                </a:lnTo>
                <a:lnTo>
                  <a:pt x="0" y="6876821"/>
                </a:lnTo>
                <a:lnTo>
                  <a:pt x="0" y="0"/>
                </a:lnTo>
                <a:close/>
              </a:path>
            </a:pathLst>
          </a:custGeom>
          <a:blipFill>
            <a:blip r:embed="rId3"/>
            <a:stretch>
              <a:fillRect l="-796" t="-14801" r="-1498" b="0"/>
            </a:stretch>
          </a:blipFill>
        </p:spPr>
      </p:sp>
      <p:sp>
        <p:nvSpPr>
          <p:cNvPr name="TextBox 4" id="4"/>
          <p:cNvSpPr txBox="true"/>
          <p:nvPr/>
        </p:nvSpPr>
        <p:spPr>
          <a:xfrm rot="0">
            <a:off x="1987916" y="8374881"/>
            <a:ext cx="6432070" cy="772085"/>
          </a:xfrm>
          <a:prstGeom prst="rect">
            <a:avLst/>
          </a:prstGeom>
        </p:spPr>
        <p:txBody>
          <a:bodyPr anchor="t" rtlCol="false" tIns="0" lIns="0" bIns="0" rIns="0">
            <a:spAutoFit/>
          </a:bodyPr>
          <a:lstStyle/>
          <a:p>
            <a:pPr algn="l" marL="0" indent="0" lvl="0">
              <a:lnSpc>
                <a:spcPts val="3119"/>
              </a:lnSpc>
              <a:spcBef>
                <a:spcPct val="0"/>
              </a:spcBef>
            </a:pPr>
            <a:r>
              <a:rPr lang="en-US" b="true" sz="2227">
                <a:solidFill>
                  <a:srgbClr val="F9FAFB"/>
                </a:solidFill>
                <a:latin typeface="Muli Bold"/>
                <a:ea typeface="Muli Bold"/>
                <a:cs typeface="Muli Bold"/>
                <a:sym typeface="Muli Bold"/>
              </a:rPr>
              <a:t>Identify regions that frequently experience earthquakes with a magnitude greater &gt; 5.0</a:t>
            </a:r>
          </a:p>
        </p:txBody>
      </p:sp>
      <p:sp>
        <p:nvSpPr>
          <p:cNvPr name="TextBox 5" id="5"/>
          <p:cNvSpPr txBox="true"/>
          <p:nvPr/>
        </p:nvSpPr>
        <p:spPr>
          <a:xfrm rot="0">
            <a:off x="1028700" y="792276"/>
            <a:ext cx="16230600" cy="809625"/>
          </a:xfrm>
          <a:prstGeom prst="rect">
            <a:avLst/>
          </a:prstGeom>
        </p:spPr>
        <p:txBody>
          <a:bodyPr anchor="t" rtlCol="false" tIns="0" lIns="0" bIns="0" rIns="0">
            <a:spAutoFit/>
          </a:bodyPr>
          <a:lstStyle/>
          <a:p>
            <a:pPr algn="ctr" marL="0" indent="0" lvl="0">
              <a:lnSpc>
                <a:spcPts val="6477"/>
              </a:lnSpc>
            </a:pPr>
            <a:r>
              <a:rPr lang="en-US" b="true" sz="5398">
                <a:solidFill>
                  <a:srgbClr val="F9FAFB"/>
                </a:solidFill>
                <a:latin typeface="Muli Bold"/>
                <a:ea typeface="Muli Bold"/>
                <a:cs typeface="Muli Bold"/>
                <a:sym typeface="Muli Bold"/>
              </a:rPr>
              <a:t>High-Risk Areas Based on Magnitude Thresholds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676645" y="437706"/>
            <a:ext cx="12839700" cy="5306632"/>
          </a:xfrm>
          <a:prstGeom prst="rect">
            <a:avLst/>
          </a:prstGeom>
          <a:solidFill>
            <a:srgbClr val="FFFFFF"/>
          </a:solidFill>
        </p:spPr>
      </p:sp>
      <p:sp>
        <p:nvSpPr>
          <p:cNvPr name="Freeform 3" id="3"/>
          <p:cNvSpPr/>
          <p:nvPr/>
        </p:nvSpPr>
        <p:spPr>
          <a:xfrm flipH="false" flipV="false" rot="0">
            <a:off x="1943968" y="5917312"/>
            <a:ext cx="12839700" cy="3783486"/>
          </a:xfrm>
          <a:custGeom>
            <a:avLst/>
            <a:gdLst/>
            <a:ahLst/>
            <a:cxnLst/>
            <a:rect r="r" b="b" t="t" l="l"/>
            <a:pathLst>
              <a:path h="3783486" w="12839700">
                <a:moveTo>
                  <a:pt x="0" y="0"/>
                </a:moveTo>
                <a:lnTo>
                  <a:pt x="12839700" y="0"/>
                </a:lnTo>
                <a:lnTo>
                  <a:pt x="12839700" y="3783487"/>
                </a:lnTo>
                <a:lnTo>
                  <a:pt x="0" y="3783487"/>
                </a:lnTo>
                <a:lnTo>
                  <a:pt x="0" y="0"/>
                </a:lnTo>
                <a:close/>
              </a:path>
            </a:pathLst>
          </a:custGeom>
          <a:blipFill>
            <a:blip r:embed="rId2"/>
            <a:stretch>
              <a:fillRect l="0" t="-7550" r="0" b="-7550"/>
            </a:stretch>
          </a:blipFill>
        </p:spPr>
      </p:sp>
      <p:sp>
        <p:nvSpPr>
          <p:cNvPr name="Freeform 4" id="4"/>
          <p:cNvSpPr/>
          <p:nvPr/>
        </p:nvSpPr>
        <p:spPr>
          <a:xfrm flipH="false" flipV="false" rot="0">
            <a:off x="9258765" y="773473"/>
            <a:ext cx="4916981" cy="5033597"/>
          </a:xfrm>
          <a:custGeom>
            <a:avLst/>
            <a:gdLst/>
            <a:ahLst/>
            <a:cxnLst/>
            <a:rect r="r" b="b" t="t" l="l"/>
            <a:pathLst>
              <a:path h="5033597" w="4916981">
                <a:moveTo>
                  <a:pt x="0" y="0"/>
                </a:moveTo>
                <a:lnTo>
                  <a:pt x="4916981" y="0"/>
                </a:lnTo>
                <a:lnTo>
                  <a:pt x="4916981" y="5033597"/>
                </a:lnTo>
                <a:lnTo>
                  <a:pt x="0" y="5033597"/>
                </a:lnTo>
                <a:lnTo>
                  <a:pt x="0" y="0"/>
                </a:lnTo>
                <a:close/>
              </a:path>
            </a:pathLst>
          </a:custGeom>
          <a:blipFill>
            <a:blip r:embed="rId3"/>
            <a:stretch>
              <a:fillRect l="-345" t="0" r="-345" b="-2260"/>
            </a:stretch>
          </a:blipFill>
        </p:spPr>
      </p:sp>
      <p:sp>
        <p:nvSpPr>
          <p:cNvPr name="TextBox 5" id="5"/>
          <p:cNvSpPr txBox="true"/>
          <p:nvPr/>
        </p:nvSpPr>
        <p:spPr>
          <a:xfrm rot="0">
            <a:off x="2327182" y="2374706"/>
            <a:ext cx="4653527" cy="1812081"/>
          </a:xfrm>
          <a:prstGeom prst="rect">
            <a:avLst/>
          </a:prstGeom>
        </p:spPr>
        <p:txBody>
          <a:bodyPr anchor="t" rtlCol="false" tIns="0" lIns="0" bIns="0" rIns="0">
            <a:spAutoFit/>
          </a:bodyPr>
          <a:lstStyle/>
          <a:p>
            <a:pPr algn="ctr">
              <a:lnSpc>
                <a:spcPts val="3661"/>
              </a:lnSpc>
            </a:pPr>
            <a:r>
              <a:rPr lang="en-US" sz="2816" b="true">
                <a:solidFill>
                  <a:srgbClr val="191919"/>
                </a:solidFill>
                <a:latin typeface="Muli Bold"/>
                <a:ea typeface="Muli Bold"/>
                <a:cs typeface="Muli Bold"/>
                <a:sym typeface="Muli Bold"/>
              </a:rPr>
              <a:t>Compare AVG Magnitude, Depth, and total number of earthquakes for different regions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482109" y="1986089"/>
            <a:ext cx="9220200" cy="6294095"/>
          </a:xfrm>
          <a:custGeom>
            <a:avLst/>
            <a:gdLst/>
            <a:ahLst/>
            <a:cxnLst/>
            <a:rect r="r" b="b" t="t" l="l"/>
            <a:pathLst>
              <a:path h="6294095" w="9220200">
                <a:moveTo>
                  <a:pt x="0" y="0"/>
                </a:moveTo>
                <a:lnTo>
                  <a:pt x="9220200" y="0"/>
                </a:lnTo>
                <a:lnTo>
                  <a:pt x="9220200" y="6294095"/>
                </a:lnTo>
                <a:lnTo>
                  <a:pt x="0" y="6294095"/>
                </a:lnTo>
                <a:lnTo>
                  <a:pt x="0" y="0"/>
                </a:lnTo>
                <a:close/>
              </a:path>
            </a:pathLst>
          </a:custGeom>
          <a:blipFill>
            <a:blip r:embed="rId2"/>
            <a:stretch>
              <a:fillRect l="-1614" t="0" r="-1614" b="0"/>
            </a:stretch>
          </a:blipFill>
        </p:spPr>
      </p:sp>
      <p:grpSp>
        <p:nvGrpSpPr>
          <p:cNvPr name="Group 3" id="3"/>
          <p:cNvGrpSpPr/>
          <p:nvPr/>
        </p:nvGrpSpPr>
        <p:grpSpPr>
          <a:xfrm rot="0">
            <a:off x="10604500" y="1986089"/>
            <a:ext cx="5532090" cy="4457380"/>
            <a:chOff x="0" y="0"/>
            <a:chExt cx="7376120" cy="5943173"/>
          </a:xfrm>
        </p:grpSpPr>
        <p:sp>
          <p:nvSpPr>
            <p:cNvPr name="TextBox 4" id="4"/>
            <p:cNvSpPr txBox="true"/>
            <p:nvPr/>
          </p:nvSpPr>
          <p:spPr>
            <a:xfrm rot="0">
              <a:off x="0" y="4466798"/>
              <a:ext cx="7376120" cy="1476375"/>
            </a:xfrm>
            <a:prstGeom prst="rect">
              <a:avLst/>
            </a:prstGeom>
          </p:spPr>
          <p:txBody>
            <a:bodyPr anchor="t" rtlCol="false" tIns="0" lIns="0" bIns="0" rIns="0">
              <a:spAutoFit/>
            </a:bodyPr>
            <a:lstStyle/>
            <a:p>
              <a:pPr algn="l" marL="0" indent="0" lvl="0">
                <a:lnSpc>
                  <a:spcPts val="2999"/>
                </a:lnSpc>
                <a:spcBef>
                  <a:spcPct val="0"/>
                </a:spcBef>
              </a:pPr>
              <a:r>
                <a:rPr lang="en-US" sz="2499" strike="noStrike" u="none">
                  <a:solidFill>
                    <a:srgbClr val="FFFFFF"/>
                  </a:solidFill>
                  <a:latin typeface="Muli"/>
                  <a:ea typeface="Muli"/>
                  <a:cs typeface="Muli"/>
                  <a:sym typeface="Muli"/>
                </a:rPr>
                <a:t>Analyze how the severity (measured by magnitude) of earthquakes has changed over the years</a:t>
              </a:r>
            </a:p>
          </p:txBody>
        </p:sp>
        <p:sp>
          <p:nvSpPr>
            <p:cNvPr name="TextBox 5" id="5"/>
            <p:cNvSpPr txBox="true"/>
            <p:nvPr/>
          </p:nvSpPr>
          <p:spPr>
            <a:xfrm rot="0">
              <a:off x="0" y="219075"/>
              <a:ext cx="7376120" cy="3423285"/>
            </a:xfrm>
            <a:prstGeom prst="rect">
              <a:avLst/>
            </a:prstGeom>
          </p:spPr>
          <p:txBody>
            <a:bodyPr anchor="t" rtlCol="false" tIns="0" lIns="0" bIns="0" rIns="0">
              <a:spAutoFit/>
            </a:bodyPr>
            <a:lstStyle/>
            <a:p>
              <a:pPr algn="l" marL="0" indent="0" lvl="0">
                <a:lnSpc>
                  <a:spcPts val="6480"/>
                </a:lnSpc>
                <a:spcBef>
                  <a:spcPct val="0"/>
                </a:spcBef>
              </a:pPr>
              <a:r>
                <a:rPr lang="en-US" b="true" sz="7200" strike="noStrike" u="none">
                  <a:solidFill>
                    <a:srgbClr val="FFFFFF"/>
                  </a:solidFill>
                  <a:latin typeface="Muli Bold"/>
                  <a:ea typeface="Muli Bold"/>
                  <a:cs typeface="Muli Bold"/>
                  <a:sym typeface="Muli Bold"/>
                </a:rPr>
                <a:t>Severity of Earthquakes Over Time</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2723159" y="625904"/>
            <a:ext cx="5351978" cy="3484116"/>
            <a:chOff x="0" y="0"/>
            <a:chExt cx="7135970" cy="4645488"/>
          </a:xfrm>
        </p:grpSpPr>
        <p:sp>
          <p:nvSpPr>
            <p:cNvPr name="TextBox 3" id="3"/>
            <p:cNvSpPr txBox="true"/>
            <p:nvPr/>
          </p:nvSpPr>
          <p:spPr>
            <a:xfrm rot="0">
              <a:off x="0" y="1030643"/>
              <a:ext cx="7135970" cy="3614845"/>
            </a:xfrm>
            <a:prstGeom prst="rect">
              <a:avLst/>
            </a:prstGeom>
          </p:spPr>
          <p:txBody>
            <a:bodyPr anchor="t" rtlCol="false" tIns="0" lIns="0" bIns="0" rIns="0">
              <a:spAutoFit/>
            </a:bodyPr>
            <a:lstStyle/>
            <a:p>
              <a:pPr algn="l">
                <a:lnSpc>
                  <a:spcPts val="7279"/>
                </a:lnSpc>
              </a:pPr>
              <a:r>
                <a:rPr lang="en-US" sz="5199">
                  <a:solidFill>
                    <a:srgbClr val="FFFFFF"/>
                  </a:solidFill>
                  <a:latin typeface="Muli"/>
                  <a:ea typeface="Muli"/>
                  <a:cs typeface="Muli"/>
                  <a:sym typeface="Muli"/>
                </a:rPr>
                <a:t>Regions Most Affected by Earthquakes</a:t>
              </a:r>
            </a:p>
          </p:txBody>
        </p:sp>
        <p:sp>
          <p:nvSpPr>
            <p:cNvPr name="AutoShape 4" id="4"/>
            <p:cNvSpPr/>
            <p:nvPr/>
          </p:nvSpPr>
          <p:spPr>
            <a:xfrm rot="0">
              <a:off x="0" y="0"/>
              <a:ext cx="914400" cy="152400"/>
            </a:xfrm>
            <a:prstGeom prst="rect">
              <a:avLst/>
            </a:prstGeom>
            <a:solidFill>
              <a:srgbClr val="EDE148"/>
            </a:solidFill>
          </p:spPr>
        </p:sp>
      </p:grpSp>
      <p:sp>
        <p:nvSpPr>
          <p:cNvPr name="Freeform 5" id="5"/>
          <p:cNvSpPr/>
          <p:nvPr/>
        </p:nvSpPr>
        <p:spPr>
          <a:xfrm flipH="false" flipV="false" rot="0">
            <a:off x="1220948" y="5477039"/>
            <a:ext cx="13708378" cy="4242343"/>
          </a:xfrm>
          <a:custGeom>
            <a:avLst/>
            <a:gdLst/>
            <a:ahLst/>
            <a:cxnLst/>
            <a:rect r="r" b="b" t="t" l="l"/>
            <a:pathLst>
              <a:path h="4242343" w="13708378">
                <a:moveTo>
                  <a:pt x="0" y="0"/>
                </a:moveTo>
                <a:lnTo>
                  <a:pt x="13708378" y="0"/>
                </a:lnTo>
                <a:lnTo>
                  <a:pt x="13708378" y="4242343"/>
                </a:lnTo>
                <a:lnTo>
                  <a:pt x="0" y="4242343"/>
                </a:lnTo>
                <a:lnTo>
                  <a:pt x="0" y="0"/>
                </a:lnTo>
                <a:close/>
              </a:path>
            </a:pathLst>
          </a:custGeom>
          <a:blipFill>
            <a:blip r:embed="rId2"/>
            <a:stretch>
              <a:fillRect l="0" t="-9864" r="0" b="0"/>
            </a:stretch>
          </a:blipFill>
        </p:spPr>
      </p:sp>
      <p:sp>
        <p:nvSpPr>
          <p:cNvPr name="Freeform 6" id="6"/>
          <p:cNvSpPr/>
          <p:nvPr/>
        </p:nvSpPr>
        <p:spPr>
          <a:xfrm flipH="false" flipV="false" rot="0">
            <a:off x="10604223" y="625904"/>
            <a:ext cx="6655077" cy="6772577"/>
          </a:xfrm>
          <a:custGeom>
            <a:avLst/>
            <a:gdLst/>
            <a:ahLst/>
            <a:cxnLst/>
            <a:rect r="r" b="b" t="t" l="l"/>
            <a:pathLst>
              <a:path h="6772577" w="6655077">
                <a:moveTo>
                  <a:pt x="0" y="0"/>
                </a:moveTo>
                <a:lnTo>
                  <a:pt x="6655077" y="0"/>
                </a:lnTo>
                <a:lnTo>
                  <a:pt x="6655077" y="6772577"/>
                </a:lnTo>
                <a:lnTo>
                  <a:pt x="0" y="6772577"/>
                </a:lnTo>
                <a:lnTo>
                  <a:pt x="0" y="0"/>
                </a:lnTo>
                <a:close/>
              </a:path>
            </a:pathLst>
          </a:custGeom>
          <a:blipFill>
            <a:blip r:embed="rId3"/>
            <a:stretch>
              <a:fillRect l="0" t="-1670" r="0" b="-167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2320807" y="2292225"/>
            <a:ext cx="12822510" cy="7228689"/>
          </a:xfrm>
          <a:custGeom>
            <a:avLst/>
            <a:gdLst/>
            <a:ahLst/>
            <a:cxnLst/>
            <a:rect r="r" b="b" t="t" l="l"/>
            <a:pathLst>
              <a:path h="7228689" w="12822510">
                <a:moveTo>
                  <a:pt x="0" y="0"/>
                </a:moveTo>
                <a:lnTo>
                  <a:pt x="12822510" y="0"/>
                </a:lnTo>
                <a:lnTo>
                  <a:pt x="12822510" y="7228689"/>
                </a:lnTo>
                <a:lnTo>
                  <a:pt x="0" y="7228689"/>
                </a:lnTo>
                <a:lnTo>
                  <a:pt x="0" y="0"/>
                </a:lnTo>
                <a:close/>
              </a:path>
            </a:pathLst>
          </a:custGeom>
          <a:blipFill>
            <a:blip r:embed="rId2"/>
            <a:stretch>
              <a:fillRect l="-89" t="0" r="-843" b="-1156"/>
            </a:stretch>
          </a:blipFill>
        </p:spPr>
      </p:sp>
      <p:sp>
        <p:nvSpPr>
          <p:cNvPr name="TextBox 3" id="3"/>
          <p:cNvSpPr txBox="true"/>
          <p:nvPr/>
        </p:nvSpPr>
        <p:spPr>
          <a:xfrm rot="0">
            <a:off x="2050561" y="867742"/>
            <a:ext cx="13092756" cy="670560"/>
          </a:xfrm>
          <a:prstGeom prst="rect">
            <a:avLst/>
          </a:prstGeom>
        </p:spPr>
        <p:txBody>
          <a:bodyPr anchor="t" rtlCol="false" tIns="0" lIns="0" bIns="0" rIns="0">
            <a:spAutoFit/>
          </a:bodyPr>
          <a:lstStyle/>
          <a:p>
            <a:pPr algn="ctr">
              <a:lnSpc>
                <a:spcPts val="5460"/>
              </a:lnSpc>
            </a:pPr>
            <a:r>
              <a:rPr lang="en-US" sz="4200" b="true">
                <a:solidFill>
                  <a:srgbClr val="FFFFFF"/>
                </a:solidFill>
                <a:latin typeface="Muli Bold"/>
                <a:ea typeface="Muli Bold"/>
                <a:cs typeface="Muli Bold"/>
                <a:sym typeface="Muli Bold"/>
              </a:rPr>
              <a:t>Rank Earthquakes by Magnitude, Depth, and Gap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191919"/>
          </a:solidFill>
        </p:spPr>
      </p:sp>
      <p:sp>
        <p:nvSpPr>
          <p:cNvPr name="Freeform 3" id="3"/>
          <p:cNvSpPr/>
          <p:nvPr/>
        </p:nvSpPr>
        <p:spPr>
          <a:xfrm flipH="false" flipV="false" rot="0">
            <a:off x="6883617" y="1300834"/>
            <a:ext cx="10668541" cy="6978275"/>
          </a:xfrm>
          <a:custGeom>
            <a:avLst/>
            <a:gdLst/>
            <a:ahLst/>
            <a:cxnLst/>
            <a:rect r="r" b="b" t="t" l="l"/>
            <a:pathLst>
              <a:path h="6978275" w="10668541">
                <a:moveTo>
                  <a:pt x="0" y="0"/>
                </a:moveTo>
                <a:lnTo>
                  <a:pt x="10668542" y="0"/>
                </a:lnTo>
                <a:lnTo>
                  <a:pt x="10668542" y="6978276"/>
                </a:lnTo>
                <a:lnTo>
                  <a:pt x="0" y="6978276"/>
                </a:lnTo>
                <a:lnTo>
                  <a:pt x="0" y="0"/>
                </a:lnTo>
                <a:close/>
              </a:path>
            </a:pathLst>
          </a:custGeom>
          <a:blipFill>
            <a:blip r:embed="rId2"/>
            <a:stretch>
              <a:fillRect l="0" t="0" r="0" b="0"/>
            </a:stretch>
          </a:blipFill>
        </p:spPr>
      </p:sp>
      <p:sp>
        <p:nvSpPr>
          <p:cNvPr name="TextBox 4" id="4"/>
          <p:cNvSpPr txBox="true"/>
          <p:nvPr/>
        </p:nvSpPr>
        <p:spPr>
          <a:xfrm rot="0">
            <a:off x="1854200" y="3805853"/>
            <a:ext cx="5302250" cy="671690"/>
          </a:xfrm>
          <a:prstGeom prst="rect">
            <a:avLst/>
          </a:prstGeom>
        </p:spPr>
        <p:txBody>
          <a:bodyPr anchor="t" rtlCol="false" tIns="0" lIns="0" bIns="0" rIns="0">
            <a:spAutoFit/>
          </a:bodyPr>
          <a:lstStyle/>
          <a:p>
            <a:pPr algn="l">
              <a:lnSpc>
                <a:spcPts val="5459"/>
              </a:lnSpc>
            </a:pPr>
            <a:r>
              <a:rPr lang="en-US" sz="4199" u="sng" b="true">
                <a:solidFill>
                  <a:srgbClr val="FFFFFF"/>
                </a:solidFill>
                <a:latin typeface="Muli Bold"/>
                <a:ea typeface="Muli Bold"/>
                <a:cs typeface="Muli Bold"/>
                <a:sym typeface="Muli Bold"/>
              </a:rPr>
              <a:t>Business Problem</a:t>
            </a:r>
          </a:p>
        </p:txBody>
      </p:sp>
      <p:sp>
        <p:nvSpPr>
          <p:cNvPr name="TextBox 5" id="5"/>
          <p:cNvSpPr txBox="true"/>
          <p:nvPr/>
        </p:nvSpPr>
        <p:spPr>
          <a:xfrm rot="0">
            <a:off x="1677162" y="4824448"/>
            <a:ext cx="5302250" cy="14719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Muli"/>
                <a:ea typeface="Muli"/>
                <a:cs typeface="Muli"/>
                <a:sym typeface="Muli"/>
              </a:rPr>
              <a:t> Identifying High-Risk Areas for Earthquake Preparedness and Resource Allocation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315376" y="627979"/>
            <a:ext cx="12031101" cy="4446494"/>
          </a:xfrm>
          <a:custGeom>
            <a:avLst/>
            <a:gdLst/>
            <a:ahLst/>
            <a:cxnLst/>
            <a:rect r="r" b="b" t="t" l="l"/>
            <a:pathLst>
              <a:path h="4446494" w="12031101">
                <a:moveTo>
                  <a:pt x="0" y="0"/>
                </a:moveTo>
                <a:lnTo>
                  <a:pt x="12031102" y="0"/>
                </a:lnTo>
                <a:lnTo>
                  <a:pt x="12031102" y="4446494"/>
                </a:lnTo>
                <a:lnTo>
                  <a:pt x="0" y="4446494"/>
                </a:lnTo>
                <a:lnTo>
                  <a:pt x="0" y="0"/>
                </a:lnTo>
                <a:close/>
              </a:path>
            </a:pathLst>
          </a:custGeom>
          <a:blipFill>
            <a:blip r:embed="rId2"/>
            <a:stretch>
              <a:fillRect l="0" t="0" r="0" b="0"/>
            </a:stretch>
          </a:blipFill>
        </p:spPr>
      </p:sp>
      <p:sp>
        <p:nvSpPr>
          <p:cNvPr name="Freeform 3" id="3"/>
          <p:cNvSpPr/>
          <p:nvPr/>
        </p:nvSpPr>
        <p:spPr>
          <a:xfrm flipH="false" flipV="false" rot="0">
            <a:off x="315376" y="5469263"/>
            <a:ext cx="12031101" cy="4408501"/>
          </a:xfrm>
          <a:custGeom>
            <a:avLst/>
            <a:gdLst/>
            <a:ahLst/>
            <a:cxnLst/>
            <a:rect r="r" b="b" t="t" l="l"/>
            <a:pathLst>
              <a:path h="4408501" w="12031101">
                <a:moveTo>
                  <a:pt x="0" y="0"/>
                </a:moveTo>
                <a:lnTo>
                  <a:pt x="12031102" y="0"/>
                </a:lnTo>
                <a:lnTo>
                  <a:pt x="12031102" y="4408501"/>
                </a:lnTo>
                <a:lnTo>
                  <a:pt x="0" y="4408501"/>
                </a:lnTo>
                <a:lnTo>
                  <a:pt x="0" y="0"/>
                </a:lnTo>
                <a:close/>
              </a:path>
            </a:pathLst>
          </a:custGeom>
          <a:blipFill>
            <a:blip r:embed="rId3"/>
            <a:stretch>
              <a:fillRect l="0" t="-999" r="0" b="-999"/>
            </a:stretch>
          </a:blipFill>
        </p:spPr>
      </p:sp>
      <p:sp>
        <p:nvSpPr>
          <p:cNvPr name="Freeform 4" id="4"/>
          <p:cNvSpPr/>
          <p:nvPr/>
        </p:nvSpPr>
        <p:spPr>
          <a:xfrm flipH="false" flipV="false" rot="0">
            <a:off x="12610332" y="627979"/>
            <a:ext cx="5519465" cy="4974687"/>
          </a:xfrm>
          <a:custGeom>
            <a:avLst/>
            <a:gdLst/>
            <a:ahLst/>
            <a:cxnLst/>
            <a:rect r="r" b="b" t="t" l="l"/>
            <a:pathLst>
              <a:path h="4974687" w="5519465">
                <a:moveTo>
                  <a:pt x="0" y="0"/>
                </a:moveTo>
                <a:lnTo>
                  <a:pt x="5519465" y="0"/>
                </a:lnTo>
                <a:lnTo>
                  <a:pt x="5519465" y="4974687"/>
                </a:lnTo>
                <a:lnTo>
                  <a:pt x="0" y="4974687"/>
                </a:lnTo>
                <a:lnTo>
                  <a:pt x="0" y="0"/>
                </a:lnTo>
                <a:close/>
              </a:path>
            </a:pathLst>
          </a:custGeom>
          <a:blipFill>
            <a:blip r:embed="rId4"/>
            <a:stretch>
              <a:fillRect l="0" t="0" r="0" b="0"/>
            </a:stretch>
          </a:blipFill>
        </p:spPr>
      </p:sp>
      <p:sp>
        <p:nvSpPr>
          <p:cNvPr name="TextBox 5" id="5"/>
          <p:cNvSpPr txBox="true"/>
          <p:nvPr/>
        </p:nvSpPr>
        <p:spPr>
          <a:xfrm rot="0">
            <a:off x="12858067" y="6497154"/>
            <a:ext cx="5023995" cy="2305095"/>
          </a:xfrm>
          <a:prstGeom prst="rect">
            <a:avLst/>
          </a:prstGeom>
        </p:spPr>
        <p:txBody>
          <a:bodyPr anchor="t" rtlCol="false" tIns="0" lIns="0" bIns="0" rIns="0">
            <a:spAutoFit/>
          </a:bodyPr>
          <a:lstStyle/>
          <a:p>
            <a:pPr algn="ctr">
              <a:lnSpc>
                <a:spcPts val="6150"/>
              </a:lnSpc>
            </a:pPr>
            <a:r>
              <a:rPr lang="en-US" sz="4731" b="true">
                <a:solidFill>
                  <a:srgbClr val="FFFFFF"/>
                </a:solidFill>
                <a:latin typeface="Muli Bold"/>
                <a:ea typeface="Muli Bold"/>
                <a:cs typeface="Muli Bold"/>
                <a:sym typeface="Muli Bold"/>
              </a:rPr>
              <a:t>Create View for Most Impacted Areas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8925" y="299434"/>
            <a:ext cx="17705872" cy="9641915"/>
          </a:xfrm>
          <a:prstGeom prst="rect">
            <a:avLst/>
          </a:prstGeom>
          <a:solidFill>
            <a:srgbClr val="191919"/>
          </a:solidFill>
        </p:spPr>
      </p:sp>
      <p:sp>
        <p:nvSpPr>
          <p:cNvPr name="Freeform 3" id="3"/>
          <p:cNvSpPr/>
          <p:nvPr/>
        </p:nvSpPr>
        <p:spPr>
          <a:xfrm flipH="false" flipV="false" rot="0">
            <a:off x="1202465" y="1028700"/>
            <a:ext cx="9066950" cy="3267852"/>
          </a:xfrm>
          <a:custGeom>
            <a:avLst/>
            <a:gdLst/>
            <a:ahLst/>
            <a:cxnLst/>
            <a:rect r="r" b="b" t="t" l="l"/>
            <a:pathLst>
              <a:path h="3267852" w="9066950">
                <a:moveTo>
                  <a:pt x="0" y="0"/>
                </a:moveTo>
                <a:lnTo>
                  <a:pt x="9066950" y="0"/>
                </a:lnTo>
                <a:lnTo>
                  <a:pt x="9066950" y="3267852"/>
                </a:lnTo>
                <a:lnTo>
                  <a:pt x="0" y="3267852"/>
                </a:lnTo>
                <a:lnTo>
                  <a:pt x="0" y="0"/>
                </a:lnTo>
                <a:close/>
              </a:path>
            </a:pathLst>
          </a:custGeom>
          <a:blipFill>
            <a:blip r:embed="rId2"/>
            <a:stretch>
              <a:fillRect l="0" t="0" r="0" b="0"/>
            </a:stretch>
          </a:blipFill>
        </p:spPr>
      </p:sp>
      <p:sp>
        <p:nvSpPr>
          <p:cNvPr name="Freeform 4" id="4"/>
          <p:cNvSpPr/>
          <p:nvPr/>
        </p:nvSpPr>
        <p:spPr>
          <a:xfrm flipH="false" flipV="false" rot="0">
            <a:off x="809344" y="4656472"/>
            <a:ext cx="15374187" cy="5284877"/>
          </a:xfrm>
          <a:custGeom>
            <a:avLst/>
            <a:gdLst/>
            <a:ahLst/>
            <a:cxnLst/>
            <a:rect r="r" b="b" t="t" l="l"/>
            <a:pathLst>
              <a:path h="5284877" w="15374187">
                <a:moveTo>
                  <a:pt x="0" y="0"/>
                </a:moveTo>
                <a:lnTo>
                  <a:pt x="15374187" y="0"/>
                </a:lnTo>
                <a:lnTo>
                  <a:pt x="15374187" y="5284877"/>
                </a:lnTo>
                <a:lnTo>
                  <a:pt x="0" y="5284877"/>
                </a:lnTo>
                <a:lnTo>
                  <a:pt x="0" y="0"/>
                </a:lnTo>
                <a:close/>
              </a:path>
            </a:pathLst>
          </a:custGeom>
          <a:blipFill>
            <a:blip r:embed="rId3"/>
            <a:stretch>
              <a:fillRect l="0" t="0" r="0" b="0"/>
            </a:stretch>
          </a:blipFill>
        </p:spPr>
      </p:sp>
      <p:sp>
        <p:nvSpPr>
          <p:cNvPr name="TextBox 5" id="5"/>
          <p:cNvSpPr txBox="true"/>
          <p:nvPr/>
        </p:nvSpPr>
        <p:spPr>
          <a:xfrm rot="0">
            <a:off x="11069628" y="1537555"/>
            <a:ext cx="5347617" cy="1642760"/>
          </a:xfrm>
          <a:prstGeom prst="rect">
            <a:avLst/>
          </a:prstGeom>
        </p:spPr>
        <p:txBody>
          <a:bodyPr anchor="t" rtlCol="false" tIns="0" lIns="0" bIns="0" rIns="0">
            <a:spAutoFit/>
          </a:bodyPr>
          <a:lstStyle/>
          <a:p>
            <a:pPr algn="ctr">
              <a:lnSpc>
                <a:spcPts val="4418"/>
              </a:lnSpc>
            </a:pPr>
            <a:r>
              <a:rPr lang="en-US" sz="3398" b="true">
                <a:solidFill>
                  <a:srgbClr val="FFFFFF"/>
                </a:solidFill>
                <a:latin typeface="Muli Bold"/>
                <a:ea typeface="Muli Bold"/>
                <a:cs typeface="Muli Bold"/>
                <a:sym typeface="Muli Bold"/>
              </a:rPr>
              <a:t>Number of earthquakes each month, classified by magnitude categories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250661" y="2835834"/>
            <a:ext cx="7400843" cy="6915769"/>
          </a:xfrm>
          <a:custGeom>
            <a:avLst/>
            <a:gdLst/>
            <a:ahLst/>
            <a:cxnLst/>
            <a:rect r="r" b="b" t="t" l="l"/>
            <a:pathLst>
              <a:path h="6915769" w="7400843">
                <a:moveTo>
                  <a:pt x="0" y="0"/>
                </a:moveTo>
                <a:lnTo>
                  <a:pt x="7400843" y="0"/>
                </a:lnTo>
                <a:lnTo>
                  <a:pt x="7400843" y="6915769"/>
                </a:lnTo>
                <a:lnTo>
                  <a:pt x="0" y="6915769"/>
                </a:lnTo>
                <a:lnTo>
                  <a:pt x="0" y="0"/>
                </a:lnTo>
                <a:close/>
              </a:path>
            </a:pathLst>
          </a:custGeom>
          <a:blipFill>
            <a:blip r:embed="rId2"/>
            <a:stretch>
              <a:fillRect l="0" t="0" r="0" b="0"/>
            </a:stretch>
          </a:blipFill>
        </p:spPr>
      </p:sp>
      <p:sp>
        <p:nvSpPr>
          <p:cNvPr name="Freeform 3" id="3"/>
          <p:cNvSpPr/>
          <p:nvPr/>
        </p:nvSpPr>
        <p:spPr>
          <a:xfrm flipH="false" flipV="false" rot="0">
            <a:off x="7973363" y="3524314"/>
            <a:ext cx="9971143" cy="5097848"/>
          </a:xfrm>
          <a:custGeom>
            <a:avLst/>
            <a:gdLst/>
            <a:ahLst/>
            <a:cxnLst/>
            <a:rect r="r" b="b" t="t" l="l"/>
            <a:pathLst>
              <a:path h="5097848" w="9971143">
                <a:moveTo>
                  <a:pt x="0" y="0"/>
                </a:moveTo>
                <a:lnTo>
                  <a:pt x="9971143" y="0"/>
                </a:lnTo>
                <a:lnTo>
                  <a:pt x="9971143" y="5097849"/>
                </a:lnTo>
                <a:lnTo>
                  <a:pt x="0" y="5097849"/>
                </a:lnTo>
                <a:lnTo>
                  <a:pt x="0" y="0"/>
                </a:lnTo>
                <a:close/>
              </a:path>
            </a:pathLst>
          </a:custGeom>
          <a:blipFill>
            <a:blip r:embed="rId3"/>
            <a:stretch>
              <a:fillRect l="-1356" t="0" r="-41074" b="0"/>
            </a:stretch>
          </a:blipFill>
        </p:spPr>
      </p:sp>
      <p:grpSp>
        <p:nvGrpSpPr>
          <p:cNvPr name="Group 4" id="4"/>
          <p:cNvGrpSpPr/>
          <p:nvPr/>
        </p:nvGrpSpPr>
        <p:grpSpPr>
          <a:xfrm rot="0">
            <a:off x="2445010" y="431663"/>
            <a:ext cx="13397980" cy="2102166"/>
            <a:chOff x="0" y="0"/>
            <a:chExt cx="17863973" cy="2802888"/>
          </a:xfrm>
        </p:grpSpPr>
        <p:sp>
          <p:nvSpPr>
            <p:cNvPr name="TextBox 5" id="5"/>
            <p:cNvSpPr txBox="true"/>
            <p:nvPr/>
          </p:nvSpPr>
          <p:spPr>
            <a:xfrm rot="0">
              <a:off x="0" y="-38100"/>
              <a:ext cx="17863973" cy="882887"/>
            </a:xfrm>
            <a:prstGeom prst="rect">
              <a:avLst/>
            </a:prstGeom>
          </p:spPr>
          <p:txBody>
            <a:bodyPr anchor="t" rtlCol="false" tIns="0" lIns="0" bIns="0" rIns="0">
              <a:spAutoFit/>
            </a:bodyPr>
            <a:lstStyle/>
            <a:p>
              <a:pPr algn="ctr">
                <a:lnSpc>
                  <a:spcPts val="5459"/>
                </a:lnSpc>
              </a:pPr>
              <a:r>
                <a:rPr lang="en-US" b="true" sz="4199" u="sng">
                  <a:solidFill>
                    <a:srgbClr val="FFFFFF"/>
                  </a:solidFill>
                  <a:latin typeface="Muli Bold"/>
                  <a:ea typeface="Muli Bold"/>
                  <a:cs typeface="Muli Bold"/>
                  <a:sym typeface="Muli Bold"/>
                </a:rPr>
                <a:t>Classify Earthquake Magnitudes</a:t>
              </a:r>
              <a:r>
                <a:rPr lang="en-US" b="true" sz="4199" u="sng">
                  <a:solidFill>
                    <a:srgbClr val="FFFFFF"/>
                  </a:solidFill>
                  <a:latin typeface="Muli Bold"/>
                  <a:ea typeface="Muli Bold"/>
                  <a:cs typeface="Muli Bold"/>
                  <a:sym typeface="Muli Bold"/>
                </a:rPr>
                <a:t>.</a:t>
              </a:r>
            </a:p>
          </p:txBody>
        </p:sp>
        <p:sp>
          <p:nvSpPr>
            <p:cNvPr name="TextBox 6" id="6"/>
            <p:cNvSpPr txBox="true"/>
            <p:nvPr/>
          </p:nvSpPr>
          <p:spPr>
            <a:xfrm rot="0">
              <a:off x="0" y="1524948"/>
              <a:ext cx="17863973" cy="1277940"/>
            </a:xfrm>
            <a:prstGeom prst="rect">
              <a:avLst/>
            </a:prstGeom>
          </p:spPr>
          <p:txBody>
            <a:bodyPr anchor="t" rtlCol="false" tIns="0" lIns="0" bIns="0" rIns="0">
              <a:spAutoFit/>
            </a:bodyPr>
            <a:lstStyle/>
            <a:p>
              <a:pPr algn="ctr">
                <a:lnSpc>
                  <a:spcPts val="3919"/>
                </a:lnSpc>
              </a:pPr>
              <a:r>
                <a:rPr lang="en-US" sz="2799">
                  <a:solidFill>
                    <a:srgbClr val="FFFFFF"/>
                  </a:solidFill>
                  <a:latin typeface="Muli"/>
                  <a:ea typeface="Muli"/>
                  <a:cs typeface="Muli"/>
                  <a:sym typeface="Muli"/>
                </a:rPr>
                <a:t>Classify earthquakes into categories such as minor, light, moderate, strong, major, and great, and count the number of earthquakes in each category</a:t>
              </a:r>
            </a:p>
          </p:txBody>
        </p:sp>
      </p:grpSp>
    </p:spTree>
  </p:cSld>
  <p:clrMapOvr>
    <a:masterClrMapping/>
  </p:clrMapOvr>
</p:sld>
</file>

<file path=ppt/slides/slide23.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0"/>
            <a:ext cx="18288000" cy="3892550"/>
          </a:xfrm>
          <a:prstGeom prst="rect">
            <a:avLst/>
          </a:prstGeom>
          <a:solidFill>
            <a:srgbClr val="FFFFFF"/>
          </a:solidFill>
        </p:spPr>
      </p:sp>
      <p:sp>
        <p:nvSpPr>
          <p:cNvPr name="TextBox 3" id="3"/>
          <p:cNvSpPr txBox="true"/>
          <p:nvPr/>
        </p:nvSpPr>
        <p:spPr>
          <a:xfrm rot="0">
            <a:off x="3732213" y="515760"/>
            <a:ext cx="10293350" cy="671690"/>
          </a:xfrm>
          <a:prstGeom prst="rect">
            <a:avLst/>
          </a:prstGeom>
        </p:spPr>
        <p:txBody>
          <a:bodyPr anchor="t" rtlCol="false" tIns="0" lIns="0" bIns="0" rIns="0">
            <a:spAutoFit/>
          </a:bodyPr>
          <a:lstStyle/>
          <a:p>
            <a:pPr algn="ctr">
              <a:lnSpc>
                <a:spcPts val="5459"/>
              </a:lnSpc>
            </a:pPr>
            <a:r>
              <a:rPr lang="en-US" b="true" sz="4199" u="sng">
                <a:solidFill>
                  <a:srgbClr val="191919"/>
                </a:solidFill>
                <a:latin typeface="Muli Bold"/>
                <a:ea typeface="Muli Bold"/>
                <a:cs typeface="Muli Bold"/>
                <a:sym typeface="Muli Bold"/>
              </a:rPr>
              <a:t>Results &amp; Key Findings</a:t>
            </a:r>
          </a:p>
        </p:txBody>
      </p:sp>
      <p:sp>
        <p:nvSpPr>
          <p:cNvPr name="TextBox 4" id="4"/>
          <p:cNvSpPr txBox="true"/>
          <p:nvPr/>
        </p:nvSpPr>
        <p:spPr>
          <a:xfrm rot="0">
            <a:off x="1155056" y="4366332"/>
            <a:ext cx="4093078" cy="5062528"/>
          </a:xfrm>
          <a:prstGeom prst="rect">
            <a:avLst/>
          </a:prstGeom>
        </p:spPr>
        <p:txBody>
          <a:bodyPr anchor="t" rtlCol="false" tIns="0" lIns="0" bIns="0" rIns="0">
            <a:spAutoFit/>
          </a:bodyPr>
          <a:lstStyle/>
          <a:p>
            <a:pPr algn="l">
              <a:lnSpc>
                <a:spcPts val="3082"/>
              </a:lnSpc>
            </a:pPr>
            <a:r>
              <a:rPr lang="en-US" sz="2201">
                <a:solidFill>
                  <a:srgbClr val="FFFFFF"/>
                </a:solidFill>
                <a:latin typeface="Muli"/>
                <a:ea typeface="Muli"/>
                <a:cs typeface="Muli"/>
                <a:sym typeface="Muli"/>
              </a:rPr>
              <a:t>Regions </a:t>
            </a:r>
            <a:r>
              <a:rPr lang="en-US" sz="2201">
                <a:solidFill>
                  <a:srgbClr val="FFFFFF"/>
                </a:solidFill>
                <a:latin typeface="Muli"/>
                <a:ea typeface="Muli"/>
                <a:cs typeface="Muli"/>
                <a:sym typeface="Muli"/>
              </a:rPr>
              <a:t>Most Affected:</a:t>
            </a:r>
          </a:p>
          <a:p>
            <a:pPr algn="l" marL="475410" indent="-237705" lvl="1">
              <a:lnSpc>
                <a:spcPts val="3082"/>
              </a:lnSpc>
              <a:buFont typeface="Arial"/>
              <a:buChar char="•"/>
            </a:pPr>
            <a:r>
              <a:rPr lang="en-US" sz="2201">
                <a:solidFill>
                  <a:srgbClr val="FFFFFF"/>
                </a:solidFill>
                <a:latin typeface="Muli"/>
                <a:ea typeface="Muli"/>
                <a:cs typeface="Muli"/>
                <a:sym typeface="Muli"/>
              </a:rPr>
              <a:t>The top regions with the highest earthquake occurrences were identified as  South Sandwich Islands region and Izu Islands, Japan. These regions experienced significantly more earthquakes compared to others, indicating high seismic activity zones</a:t>
            </a:r>
          </a:p>
          <a:p>
            <a:pPr algn="l">
              <a:lnSpc>
                <a:spcPts val="3082"/>
              </a:lnSpc>
            </a:pPr>
          </a:p>
        </p:txBody>
      </p:sp>
      <p:sp>
        <p:nvSpPr>
          <p:cNvPr name="TextBox 5" id="5"/>
          <p:cNvSpPr txBox="true"/>
          <p:nvPr/>
        </p:nvSpPr>
        <p:spPr>
          <a:xfrm rot="0">
            <a:off x="6432206" y="4463816"/>
            <a:ext cx="4207865" cy="4564860"/>
          </a:xfrm>
          <a:prstGeom prst="rect">
            <a:avLst/>
          </a:prstGeom>
        </p:spPr>
        <p:txBody>
          <a:bodyPr anchor="t" rtlCol="false" tIns="0" lIns="0" bIns="0" rIns="0">
            <a:spAutoFit/>
          </a:bodyPr>
          <a:lstStyle/>
          <a:p>
            <a:pPr algn="l">
              <a:lnSpc>
                <a:spcPts val="3018"/>
              </a:lnSpc>
            </a:pPr>
            <a:r>
              <a:rPr lang="en-US" sz="2156">
                <a:solidFill>
                  <a:srgbClr val="FFFFFF"/>
                </a:solidFill>
                <a:latin typeface="Muli"/>
                <a:ea typeface="Muli"/>
                <a:cs typeface="Muli"/>
                <a:sym typeface="Muli"/>
              </a:rPr>
              <a:t>Magnitude Analysis:</a:t>
            </a:r>
          </a:p>
          <a:p>
            <a:pPr algn="l" marL="465504" indent="-232752" lvl="1">
              <a:lnSpc>
                <a:spcPts val="3018"/>
              </a:lnSpc>
              <a:buFont typeface="Arial"/>
              <a:buChar char="•"/>
            </a:pPr>
            <a:r>
              <a:rPr lang="en-US" sz="2156">
                <a:solidFill>
                  <a:srgbClr val="FFFFFF"/>
                </a:solidFill>
                <a:latin typeface="Muli"/>
                <a:ea typeface="Muli"/>
                <a:cs typeface="Muli"/>
                <a:sym typeface="Muli"/>
              </a:rPr>
              <a:t>Most earthquakes were classified as Minor to Moderate, with fewer instances of Strong, Major, and Great earthquakes. This indicates that while earthquakes are frequent, extremely high-magnitude earthquakes are relatively rare.</a:t>
            </a:r>
          </a:p>
          <a:p>
            <a:pPr algn="l">
              <a:lnSpc>
                <a:spcPts val="3018"/>
              </a:lnSpc>
            </a:pPr>
          </a:p>
        </p:txBody>
      </p:sp>
      <p:sp>
        <p:nvSpPr>
          <p:cNvPr name="TextBox 6" id="6"/>
          <p:cNvSpPr txBox="true"/>
          <p:nvPr/>
        </p:nvSpPr>
        <p:spPr>
          <a:xfrm rot="0">
            <a:off x="11151540" y="4366332"/>
            <a:ext cx="3815379" cy="4452166"/>
          </a:xfrm>
          <a:prstGeom prst="rect">
            <a:avLst/>
          </a:prstGeom>
        </p:spPr>
        <p:txBody>
          <a:bodyPr anchor="t" rtlCol="false" tIns="0" lIns="0" bIns="0" rIns="0">
            <a:spAutoFit/>
          </a:bodyPr>
          <a:lstStyle/>
          <a:p>
            <a:pPr algn="l">
              <a:lnSpc>
                <a:spcPts val="2936"/>
              </a:lnSpc>
            </a:pPr>
            <a:r>
              <a:rPr lang="en-US" sz="2097">
                <a:solidFill>
                  <a:srgbClr val="FFFFFF"/>
                </a:solidFill>
                <a:latin typeface="Muli"/>
                <a:ea typeface="Muli"/>
                <a:cs typeface="Muli"/>
                <a:sym typeface="Muli"/>
              </a:rPr>
              <a:t>Depth</a:t>
            </a:r>
            <a:r>
              <a:rPr lang="en-US" sz="2097">
                <a:solidFill>
                  <a:srgbClr val="FFFFFF"/>
                </a:solidFill>
                <a:latin typeface="Muli"/>
                <a:ea typeface="Muli"/>
                <a:cs typeface="Muli"/>
                <a:sym typeface="Muli"/>
              </a:rPr>
              <a:t> Analysis:</a:t>
            </a:r>
          </a:p>
          <a:p>
            <a:pPr algn="l" marL="452882" indent="-226441" lvl="1">
              <a:lnSpc>
                <a:spcPts val="2936"/>
              </a:lnSpc>
              <a:buFont typeface="Arial"/>
              <a:buChar char="•"/>
            </a:pPr>
            <a:r>
              <a:rPr lang="en-US" sz="2097">
                <a:solidFill>
                  <a:srgbClr val="FFFFFF"/>
                </a:solidFill>
                <a:latin typeface="Muli"/>
                <a:ea typeface="Muli"/>
                <a:cs typeface="Muli"/>
                <a:sym typeface="Muli"/>
              </a:rPr>
              <a:t>The average depth of earthquakes varied by region, with some areas experiencing deeper seismic activities than others. This information is crucial for understanding the underlying geological processes and potential risks.</a:t>
            </a:r>
          </a:p>
          <a:p>
            <a:pPr algn="l">
              <a:lnSpc>
                <a:spcPts val="2936"/>
              </a:lnSpc>
            </a:pPr>
          </a:p>
        </p:txBody>
      </p:sp>
      <p:sp>
        <p:nvSpPr>
          <p:cNvPr name="TextBox 7" id="7"/>
          <p:cNvSpPr txBox="true"/>
          <p:nvPr/>
        </p:nvSpPr>
        <p:spPr>
          <a:xfrm rot="0">
            <a:off x="817692" y="1388745"/>
            <a:ext cx="17077187" cy="1475739"/>
          </a:xfrm>
          <a:prstGeom prst="rect">
            <a:avLst/>
          </a:prstGeom>
        </p:spPr>
        <p:txBody>
          <a:bodyPr anchor="t" rtlCol="false" tIns="0" lIns="0" bIns="0" rIns="0">
            <a:spAutoFit/>
          </a:bodyPr>
          <a:lstStyle/>
          <a:p>
            <a:pPr algn="ctr">
              <a:lnSpc>
                <a:spcPts val="2990"/>
              </a:lnSpc>
              <a:spcBef>
                <a:spcPct val="0"/>
              </a:spcBef>
            </a:pPr>
            <a:r>
              <a:rPr lang="en-US" sz="2300">
                <a:solidFill>
                  <a:srgbClr val="282828"/>
                </a:solidFill>
                <a:latin typeface="Muli"/>
                <a:ea typeface="Muli"/>
                <a:cs typeface="Muli"/>
                <a:sym typeface="Muli"/>
              </a:rPr>
              <a:t>By leveraging detailed data analysis, we have identified key regions affected by earthquakes, understood the magnitude and depth distribution, and observed temporal trends. These insights are crucial for informed decision-making and developing targeted strategies for earthquake preparedness and risk mitigation. Implementing the recommendations can help in reducing the impact of earthquakes and enhancing the resilience of communities in high-risk areas.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433924" y="477565"/>
            <a:ext cx="10882996" cy="9331869"/>
          </a:xfrm>
          <a:custGeom>
            <a:avLst/>
            <a:gdLst/>
            <a:ahLst/>
            <a:cxnLst/>
            <a:rect r="r" b="b" t="t" l="l"/>
            <a:pathLst>
              <a:path h="9331869" w="10882996">
                <a:moveTo>
                  <a:pt x="0" y="0"/>
                </a:moveTo>
                <a:lnTo>
                  <a:pt x="10882995" y="0"/>
                </a:lnTo>
                <a:lnTo>
                  <a:pt x="10882995" y="9331870"/>
                </a:lnTo>
                <a:lnTo>
                  <a:pt x="0" y="9331870"/>
                </a:lnTo>
                <a:lnTo>
                  <a:pt x="0" y="0"/>
                </a:lnTo>
                <a:close/>
              </a:path>
            </a:pathLst>
          </a:custGeom>
          <a:blipFill>
            <a:blip r:embed="rId2"/>
            <a:stretch>
              <a:fillRect l="-21862" t="0" r="-9015" b="0"/>
            </a:stretch>
          </a:blipFill>
        </p:spPr>
      </p:sp>
      <p:sp>
        <p:nvSpPr>
          <p:cNvPr name="TextBox 3" id="3"/>
          <p:cNvSpPr txBox="true"/>
          <p:nvPr/>
        </p:nvSpPr>
        <p:spPr>
          <a:xfrm rot="0">
            <a:off x="11667037" y="3074670"/>
            <a:ext cx="6184320" cy="4099560"/>
          </a:xfrm>
          <a:prstGeom prst="rect">
            <a:avLst/>
          </a:prstGeom>
        </p:spPr>
        <p:txBody>
          <a:bodyPr anchor="t" rtlCol="false" tIns="0" lIns="0" bIns="0" rIns="0">
            <a:spAutoFit/>
          </a:bodyPr>
          <a:lstStyle/>
          <a:p>
            <a:pPr algn="ctr">
              <a:lnSpc>
                <a:spcPts val="5460"/>
              </a:lnSpc>
            </a:pPr>
            <a:r>
              <a:rPr lang="en-US" sz="4200" b="true">
                <a:solidFill>
                  <a:srgbClr val="FFFFFF"/>
                </a:solidFill>
                <a:latin typeface="Muli Bold"/>
                <a:ea typeface="Muli Bold"/>
                <a:cs typeface="Muli Bold"/>
                <a:sym typeface="Muli Bold"/>
              </a:rPr>
              <a:t>Thank You for Reading</a:t>
            </a:r>
          </a:p>
          <a:p>
            <a:pPr algn="ctr">
              <a:lnSpc>
                <a:spcPts val="5460"/>
              </a:lnSpc>
            </a:pPr>
            <a:r>
              <a:rPr lang="en-US" sz="4200" b="true">
                <a:solidFill>
                  <a:srgbClr val="FFFFFF"/>
                </a:solidFill>
                <a:latin typeface="Muli Bold"/>
                <a:ea typeface="Muli Bold"/>
                <a:cs typeface="Muli Bold"/>
                <a:sym typeface="Muli Bold"/>
              </a:rPr>
              <a:t>for complete notebook , please check out my github account</a:t>
            </a:r>
          </a:p>
          <a:p>
            <a:pPr algn="ctr">
              <a:lnSpc>
                <a:spcPts val="5460"/>
              </a:lnSpc>
            </a:pPr>
            <a:r>
              <a:rPr lang="en-US" b="true" sz="4200" u="sng">
                <a:solidFill>
                  <a:srgbClr val="FFFFFF"/>
                </a:solidFill>
                <a:latin typeface="Muli Bold"/>
                <a:ea typeface="Muli Bold"/>
                <a:cs typeface="Muli Bold"/>
                <a:sym typeface="Muli Bold"/>
              </a:rPr>
              <a:t>https://github.com/Inderjito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619285"/>
            <a:ext cx="7488957" cy="7048430"/>
          </a:xfrm>
          <a:custGeom>
            <a:avLst/>
            <a:gdLst/>
            <a:ahLst/>
            <a:cxnLst/>
            <a:rect r="r" b="b" t="t" l="l"/>
            <a:pathLst>
              <a:path h="7048430" w="7488957">
                <a:moveTo>
                  <a:pt x="0" y="0"/>
                </a:moveTo>
                <a:lnTo>
                  <a:pt x="7488957" y="0"/>
                </a:lnTo>
                <a:lnTo>
                  <a:pt x="7488957" y="7048430"/>
                </a:lnTo>
                <a:lnTo>
                  <a:pt x="0" y="7048430"/>
                </a:lnTo>
                <a:lnTo>
                  <a:pt x="0" y="0"/>
                </a:lnTo>
                <a:close/>
              </a:path>
            </a:pathLst>
          </a:custGeom>
          <a:blipFill>
            <a:blip r:embed="rId2"/>
            <a:stretch>
              <a:fillRect l="-1394" t="-45011" r="-14626" b="-19351"/>
            </a:stretch>
          </a:blipFill>
        </p:spPr>
      </p:sp>
      <p:grpSp>
        <p:nvGrpSpPr>
          <p:cNvPr name="Group 3" id="3"/>
          <p:cNvGrpSpPr/>
          <p:nvPr/>
        </p:nvGrpSpPr>
        <p:grpSpPr>
          <a:xfrm rot="0">
            <a:off x="257173" y="2727204"/>
            <a:ext cx="8326212" cy="4515436"/>
            <a:chOff x="0" y="0"/>
            <a:chExt cx="11101616" cy="6020581"/>
          </a:xfrm>
        </p:grpSpPr>
        <p:sp>
          <p:nvSpPr>
            <p:cNvPr name="TextBox 4" id="4"/>
            <p:cNvSpPr txBox="true"/>
            <p:nvPr/>
          </p:nvSpPr>
          <p:spPr>
            <a:xfrm rot="0">
              <a:off x="0" y="2403410"/>
              <a:ext cx="11101616" cy="3617172"/>
            </a:xfrm>
            <a:prstGeom prst="rect">
              <a:avLst/>
            </a:prstGeom>
          </p:spPr>
          <p:txBody>
            <a:bodyPr anchor="t" rtlCol="false" tIns="0" lIns="0" bIns="0" rIns="0">
              <a:spAutoFit/>
            </a:bodyPr>
            <a:lstStyle/>
            <a:p>
              <a:pPr algn="just">
                <a:lnSpc>
                  <a:spcPts val="3640"/>
                </a:lnSpc>
              </a:pPr>
              <a:r>
                <a:rPr lang="en-US" sz="2600">
                  <a:solidFill>
                    <a:srgbClr val="FFFFFF"/>
                  </a:solidFill>
                  <a:latin typeface="Muli"/>
                  <a:ea typeface="Muli"/>
                  <a:cs typeface="Muli"/>
                  <a:sym typeface="Muli"/>
                </a:rPr>
                <a:t>The goal is to analyze earthquake data to identify geographical regions with high seismic activity. This information can help governments, emergency response teams, and insurance companies to prioritize and allocate resources effectively, plan for disaster preparedness, and develop risk mitigation strategies</a:t>
              </a:r>
            </a:p>
          </p:txBody>
        </p:sp>
        <p:sp>
          <p:nvSpPr>
            <p:cNvPr name="AutoShape 5" id="5"/>
            <p:cNvSpPr/>
            <p:nvPr/>
          </p:nvSpPr>
          <p:spPr>
            <a:xfrm rot="0">
              <a:off x="0" y="0"/>
              <a:ext cx="1422556" cy="152400"/>
            </a:xfrm>
            <a:prstGeom prst="rect">
              <a:avLst/>
            </a:prstGeom>
            <a:solidFill>
              <a:srgbClr val="EDE148"/>
            </a:solidFill>
          </p:spPr>
        </p:sp>
      </p:grpSp>
      <p:sp>
        <p:nvSpPr>
          <p:cNvPr name="TextBox 6" id="6"/>
          <p:cNvSpPr txBox="true"/>
          <p:nvPr/>
        </p:nvSpPr>
        <p:spPr>
          <a:xfrm rot="0">
            <a:off x="1943031" y="3217528"/>
            <a:ext cx="3987686" cy="629921"/>
          </a:xfrm>
          <a:prstGeom prst="rect">
            <a:avLst/>
          </a:prstGeom>
        </p:spPr>
        <p:txBody>
          <a:bodyPr anchor="t" rtlCol="false" tIns="0" lIns="0" bIns="0" rIns="0">
            <a:spAutoFit/>
          </a:bodyPr>
          <a:lstStyle/>
          <a:p>
            <a:pPr algn="ctr">
              <a:lnSpc>
                <a:spcPts val="5179"/>
              </a:lnSpc>
              <a:spcBef>
                <a:spcPct val="0"/>
              </a:spcBef>
            </a:pPr>
            <a:r>
              <a:rPr lang="en-US" b="true" sz="3699">
                <a:solidFill>
                  <a:srgbClr val="FFFFFF"/>
                </a:solidFill>
                <a:latin typeface="Muli Bold"/>
                <a:ea typeface="Muli Bold"/>
                <a:cs typeface="Muli Bold"/>
                <a:sym typeface="Muli Bold"/>
              </a:rPr>
              <a:t>Objective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21069" y="2161888"/>
            <a:ext cx="8122931" cy="5490369"/>
          </a:xfrm>
          <a:custGeom>
            <a:avLst/>
            <a:gdLst/>
            <a:ahLst/>
            <a:cxnLst/>
            <a:rect r="r" b="b" t="t" l="l"/>
            <a:pathLst>
              <a:path h="5490369" w="8122931">
                <a:moveTo>
                  <a:pt x="0" y="0"/>
                </a:moveTo>
                <a:lnTo>
                  <a:pt x="8122931" y="0"/>
                </a:lnTo>
                <a:lnTo>
                  <a:pt x="8122931" y="5490369"/>
                </a:lnTo>
                <a:lnTo>
                  <a:pt x="0" y="5490369"/>
                </a:lnTo>
                <a:lnTo>
                  <a:pt x="0" y="0"/>
                </a:lnTo>
                <a:close/>
              </a:path>
            </a:pathLst>
          </a:custGeom>
          <a:blipFill>
            <a:blip r:embed="rId2"/>
            <a:stretch>
              <a:fillRect l="0" t="0" r="0" b="0"/>
            </a:stretch>
          </a:blipFill>
        </p:spPr>
      </p:sp>
      <p:grpSp>
        <p:nvGrpSpPr>
          <p:cNvPr name="Group 3" id="3"/>
          <p:cNvGrpSpPr/>
          <p:nvPr/>
        </p:nvGrpSpPr>
        <p:grpSpPr>
          <a:xfrm rot="0">
            <a:off x="10655520" y="3035320"/>
            <a:ext cx="5750556" cy="3286024"/>
            <a:chOff x="0" y="0"/>
            <a:chExt cx="7667407" cy="4381366"/>
          </a:xfrm>
        </p:grpSpPr>
        <p:sp>
          <p:nvSpPr>
            <p:cNvPr name="TextBox 4" id="4"/>
            <p:cNvSpPr txBox="true"/>
            <p:nvPr/>
          </p:nvSpPr>
          <p:spPr>
            <a:xfrm rot="0">
              <a:off x="0" y="-38100"/>
              <a:ext cx="7667407" cy="1798794"/>
            </a:xfrm>
            <a:prstGeom prst="rect">
              <a:avLst/>
            </a:prstGeom>
          </p:spPr>
          <p:txBody>
            <a:bodyPr anchor="t" rtlCol="false" tIns="0" lIns="0" bIns="0" rIns="0">
              <a:spAutoFit/>
            </a:bodyPr>
            <a:lstStyle/>
            <a:p>
              <a:pPr algn="l">
                <a:lnSpc>
                  <a:spcPts val="5459"/>
                </a:lnSpc>
              </a:pPr>
              <a:r>
                <a:rPr lang="en-US" sz="4199" u="sng" b="true">
                  <a:solidFill>
                    <a:srgbClr val="FFFFFF"/>
                  </a:solidFill>
                  <a:latin typeface="Muli Bold"/>
                  <a:ea typeface="Muli Bold"/>
                  <a:cs typeface="Muli Bold"/>
                  <a:sym typeface="Muli Bold"/>
                </a:rPr>
                <a:t>Data Connection and Integration </a:t>
              </a:r>
            </a:p>
          </p:txBody>
        </p:sp>
        <p:sp>
          <p:nvSpPr>
            <p:cNvPr name="TextBox 5" id="5"/>
            <p:cNvSpPr txBox="true"/>
            <p:nvPr/>
          </p:nvSpPr>
          <p:spPr>
            <a:xfrm rot="0">
              <a:off x="0" y="2440855"/>
              <a:ext cx="7667407" cy="1940511"/>
            </a:xfrm>
            <a:prstGeom prst="rect">
              <a:avLst/>
            </a:prstGeom>
          </p:spPr>
          <p:txBody>
            <a:bodyPr anchor="t" rtlCol="false" tIns="0" lIns="0" bIns="0" rIns="0">
              <a:spAutoFit/>
            </a:bodyPr>
            <a:lstStyle/>
            <a:p>
              <a:pPr algn="l">
                <a:lnSpc>
                  <a:spcPts val="3920"/>
                </a:lnSpc>
              </a:pPr>
              <a:r>
                <a:rPr lang="en-US" sz="2800">
                  <a:solidFill>
                    <a:srgbClr val="FFFFFF"/>
                  </a:solidFill>
                  <a:latin typeface="Muli"/>
                  <a:ea typeface="Muli"/>
                  <a:cs typeface="Muli"/>
                  <a:sym typeface="Muli"/>
                </a:rPr>
                <a:t>Data Formate CSV, consisted of 22 columns and 7884 rows</a:t>
              </a:r>
            </a:p>
            <a:p>
              <a:pPr algn="l">
                <a:lnSpc>
                  <a:spcPts val="3919"/>
                </a:lnSpc>
              </a:pPr>
              <a:r>
                <a:rPr lang="en-US" sz="2799">
                  <a:solidFill>
                    <a:srgbClr val="FFFFFF"/>
                  </a:solidFill>
                  <a:latin typeface="Muli"/>
                  <a:ea typeface="Muli"/>
                  <a:cs typeface="Muli"/>
                  <a:sym typeface="Muli"/>
                </a:rPr>
                <a:t>Year 2023 July to 2024 August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52747"/>
            <a:ext cx="13977070" cy="3435024"/>
          </a:xfrm>
          <a:custGeom>
            <a:avLst/>
            <a:gdLst/>
            <a:ahLst/>
            <a:cxnLst/>
            <a:rect r="r" b="b" t="t" l="l"/>
            <a:pathLst>
              <a:path h="3435024" w="13977070">
                <a:moveTo>
                  <a:pt x="0" y="0"/>
                </a:moveTo>
                <a:lnTo>
                  <a:pt x="13977070" y="0"/>
                </a:lnTo>
                <a:lnTo>
                  <a:pt x="13977070" y="3435024"/>
                </a:lnTo>
                <a:lnTo>
                  <a:pt x="0" y="3435024"/>
                </a:lnTo>
                <a:lnTo>
                  <a:pt x="0" y="0"/>
                </a:lnTo>
                <a:close/>
              </a:path>
            </a:pathLst>
          </a:custGeom>
          <a:blipFill>
            <a:blip r:embed="rId2"/>
            <a:stretch>
              <a:fillRect l="-12321" t="0" r="-329" b="-4614"/>
            </a:stretch>
          </a:blipFill>
        </p:spPr>
      </p:sp>
      <p:sp>
        <p:nvSpPr>
          <p:cNvPr name="Freeform 3" id="3"/>
          <p:cNvSpPr/>
          <p:nvPr/>
        </p:nvSpPr>
        <p:spPr>
          <a:xfrm flipH="false" flipV="false" rot="0">
            <a:off x="1173216" y="4288182"/>
            <a:ext cx="8673702" cy="5805974"/>
          </a:xfrm>
          <a:custGeom>
            <a:avLst/>
            <a:gdLst/>
            <a:ahLst/>
            <a:cxnLst/>
            <a:rect r="r" b="b" t="t" l="l"/>
            <a:pathLst>
              <a:path h="5805974" w="8673702">
                <a:moveTo>
                  <a:pt x="0" y="0"/>
                </a:moveTo>
                <a:lnTo>
                  <a:pt x="8673702" y="0"/>
                </a:lnTo>
                <a:lnTo>
                  <a:pt x="8673702" y="5805974"/>
                </a:lnTo>
                <a:lnTo>
                  <a:pt x="0" y="5805974"/>
                </a:lnTo>
                <a:lnTo>
                  <a:pt x="0" y="0"/>
                </a:lnTo>
                <a:close/>
              </a:path>
            </a:pathLst>
          </a:custGeom>
          <a:blipFill>
            <a:blip r:embed="rId3"/>
            <a:stretch>
              <a:fillRect l="0" t="0" r="0" b="0"/>
            </a:stretch>
          </a:blipFill>
        </p:spPr>
      </p:sp>
      <p:sp>
        <p:nvSpPr>
          <p:cNvPr name="TextBox 4" id="4"/>
          <p:cNvSpPr txBox="true"/>
          <p:nvPr/>
        </p:nvSpPr>
        <p:spPr>
          <a:xfrm rot="0">
            <a:off x="10978614" y="5751610"/>
            <a:ext cx="4832350" cy="671690"/>
          </a:xfrm>
          <a:prstGeom prst="rect">
            <a:avLst/>
          </a:prstGeom>
        </p:spPr>
        <p:txBody>
          <a:bodyPr anchor="t" rtlCol="false" tIns="0" lIns="0" bIns="0" rIns="0">
            <a:spAutoFit/>
          </a:bodyPr>
          <a:lstStyle/>
          <a:p>
            <a:pPr algn="l">
              <a:lnSpc>
                <a:spcPts val="5459"/>
              </a:lnSpc>
            </a:pPr>
            <a:r>
              <a:rPr lang="en-US" sz="4199" u="sng" b="true">
                <a:solidFill>
                  <a:srgbClr val="FFFFFF"/>
                </a:solidFill>
                <a:latin typeface="Muli Bold"/>
                <a:ea typeface="Muli Bold"/>
                <a:cs typeface="Muli Bold"/>
                <a:sym typeface="Muli Bold"/>
              </a:rPr>
              <a:t>Create Table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7182596" cy="3854388"/>
          </a:xfrm>
          <a:custGeom>
            <a:avLst/>
            <a:gdLst/>
            <a:ahLst/>
            <a:cxnLst/>
            <a:rect r="r" b="b" t="t" l="l"/>
            <a:pathLst>
              <a:path h="3854388" w="7182596">
                <a:moveTo>
                  <a:pt x="0" y="0"/>
                </a:moveTo>
                <a:lnTo>
                  <a:pt x="7182596" y="0"/>
                </a:lnTo>
                <a:lnTo>
                  <a:pt x="7182596" y="3854388"/>
                </a:lnTo>
                <a:lnTo>
                  <a:pt x="0" y="3854388"/>
                </a:lnTo>
                <a:lnTo>
                  <a:pt x="0" y="0"/>
                </a:lnTo>
                <a:close/>
              </a:path>
            </a:pathLst>
          </a:custGeom>
          <a:blipFill>
            <a:blip r:embed="rId2"/>
            <a:stretch>
              <a:fillRect l="0" t="-138" r="0" b="-138"/>
            </a:stretch>
          </a:blipFill>
        </p:spPr>
      </p:sp>
      <p:sp>
        <p:nvSpPr>
          <p:cNvPr name="Freeform 3" id="3"/>
          <p:cNvSpPr/>
          <p:nvPr/>
        </p:nvSpPr>
        <p:spPr>
          <a:xfrm flipH="false" flipV="false" rot="0">
            <a:off x="1028700" y="5403912"/>
            <a:ext cx="7182596" cy="3854388"/>
          </a:xfrm>
          <a:custGeom>
            <a:avLst/>
            <a:gdLst/>
            <a:ahLst/>
            <a:cxnLst/>
            <a:rect r="r" b="b" t="t" l="l"/>
            <a:pathLst>
              <a:path h="3854388" w="7182596">
                <a:moveTo>
                  <a:pt x="0" y="0"/>
                </a:moveTo>
                <a:lnTo>
                  <a:pt x="7182596" y="0"/>
                </a:lnTo>
                <a:lnTo>
                  <a:pt x="7182596" y="3854388"/>
                </a:lnTo>
                <a:lnTo>
                  <a:pt x="0" y="3854388"/>
                </a:lnTo>
                <a:lnTo>
                  <a:pt x="0" y="0"/>
                </a:lnTo>
                <a:close/>
              </a:path>
            </a:pathLst>
          </a:custGeom>
          <a:blipFill>
            <a:blip r:embed="rId3"/>
            <a:stretch>
              <a:fillRect l="0" t="-3036" r="-1900" b="-253"/>
            </a:stretch>
          </a:blipFill>
        </p:spPr>
      </p:sp>
      <p:sp>
        <p:nvSpPr>
          <p:cNvPr name="TextBox 4" id="4"/>
          <p:cNvSpPr txBox="true"/>
          <p:nvPr/>
        </p:nvSpPr>
        <p:spPr>
          <a:xfrm rot="0">
            <a:off x="9709174" y="1674099"/>
            <a:ext cx="5122944" cy="3048607"/>
          </a:xfrm>
          <a:prstGeom prst="rect">
            <a:avLst/>
          </a:prstGeom>
        </p:spPr>
        <p:txBody>
          <a:bodyPr anchor="t" rtlCol="false" tIns="0" lIns="0" bIns="0" rIns="0">
            <a:spAutoFit/>
          </a:bodyPr>
          <a:lstStyle/>
          <a:p>
            <a:pPr algn="l" marL="0" indent="0" lvl="0">
              <a:lnSpc>
                <a:spcPts val="7908"/>
              </a:lnSpc>
            </a:pPr>
            <a:r>
              <a:rPr lang="en-US" b="true" sz="7531">
                <a:solidFill>
                  <a:srgbClr val="FFFFFF"/>
                </a:solidFill>
                <a:latin typeface="Muli Bold"/>
                <a:ea typeface="Muli Bold"/>
                <a:cs typeface="Muli Bold"/>
                <a:sym typeface="Muli Bold"/>
              </a:rPr>
              <a:t>COUNT ROWS |COLUMNS</a:t>
            </a:r>
          </a:p>
        </p:txBody>
      </p:sp>
      <p:sp>
        <p:nvSpPr>
          <p:cNvPr name="TextBox 5" id="5"/>
          <p:cNvSpPr txBox="true"/>
          <p:nvPr/>
        </p:nvSpPr>
        <p:spPr>
          <a:xfrm rot="0">
            <a:off x="9709174" y="6265971"/>
            <a:ext cx="6645254" cy="2603500"/>
          </a:xfrm>
          <a:prstGeom prst="rect">
            <a:avLst/>
          </a:prstGeom>
        </p:spPr>
        <p:txBody>
          <a:bodyPr anchor="t" rtlCol="false" tIns="0" lIns="0" bIns="0" rIns="0">
            <a:spAutoFit/>
          </a:bodyPr>
          <a:lstStyle/>
          <a:p>
            <a:pPr algn="l">
              <a:lnSpc>
                <a:spcPts val="3499"/>
              </a:lnSpc>
            </a:pPr>
            <a:r>
              <a:rPr lang="en-US" sz="2499" b="true">
                <a:solidFill>
                  <a:srgbClr val="FFFFFF"/>
                </a:solidFill>
                <a:latin typeface="Muli Bold"/>
                <a:ea typeface="Muli Bold"/>
                <a:cs typeface="Muli Bold"/>
                <a:sym typeface="Muli Bold"/>
              </a:rPr>
              <a:t>UTILIZED THE SQL COUNT() FUNCTION TO DETERMINE THE TOTAL NUMBER OF ROWS IN THE TABLE</a:t>
            </a:r>
          </a:p>
          <a:p>
            <a:pPr algn="l">
              <a:lnSpc>
                <a:spcPts val="3499"/>
              </a:lnSpc>
            </a:pPr>
          </a:p>
          <a:p>
            <a:pPr algn="l" marL="0" indent="0" lvl="0">
              <a:lnSpc>
                <a:spcPts val="3499"/>
              </a:lnSpc>
            </a:pPr>
            <a:r>
              <a:rPr lang="en-US" b="true" sz="2499">
                <a:solidFill>
                  <a:srgbClr val="FFFFFF"/>
                </a:solidFill>
                <a:latin typeface="Muli Bold"/>
                <a:ea typeface="Muli Bold"/>
                <a:cs typeface="Muli Bold"/>
                <a:sym typeface="Muli Bold"/>
              </a:rPr>
              <a:t>GET TOTAL NUMBER OF COLUMNS  FROM INFORMATION_SCHEMA</a:t>
            </a:r>
          </a:p>
        </p:txBody>
      </p:sp>
      <p:sp>
        <p:nvSpPr>
          <p:cNvPr name="AutoShape 6" id="6"/>
          <p:cNvSpPr/>
          <p:nvPr/>
        </p:nvSpPr>
        <p:spPr>
          <a:xfrm flipV="true">
            <a:off x="9709174" y="5513281"/>
            <a:ext cx="6770652" cy="0"/>
          </a:xfrm>
          <a:prstGeom prst="line">
            <a:avLst/>
          </a:prstGeom>
          <a:ln cap="flat" w="38100">
            <a:solidFill>
              <a:srgbClr val="F9FAFB"/>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1234814" y="904871"/>
            <a:ext cx="5273557" cy="935979"/>
          </a:xfrm>
          <a:prstGeom prst="rect">
            <a:avLst/>
          </a:prstGeom>
          <a:solidFill>
            <a:srgbClr val="FFFFFF"/>
          </a:solidFill>
        </p:spPr>
      </p:sp>
      <p:sp>
        <p:nvSpPr>
          <p:cNvPr name="Freeform 3" id="3"/>
          <p:cNvSpPr/>
          <p:nvPr/>
        </p:nvSpPr>
        <p:spPr>
          <a:xfrm flipH="false" flipV="false" rot="0">
            <a:off x="8888918" y="276507"/>
            <a:ext cx="6691828" cy="6495370"/>
          </a:xfrm>
          <a:custGeom>
            <a:avLst/>
            <a:gdLst/>
            <a:ahLst/>
            <a:cxnLst/>
            <a:rect r="r" b="b" t="t" l="l"/>
            <a:pathLst>
              <a:path h="6495370" w="6691828">
                <a:moveTo>
                  <a:pt x="0" y="0"/>
                </a:moveTo>
                <a:lnTo>
                  <a:pt x="6691828" y="0"/>
                </a:lnTo>
                <a:lnTo>
                  <a:pt x="6691828" y="6495370"/>
                </a:lnTo>
                <a:lnTo>
                  <a:pt x="0" y="6495370"/>
                </a:lnTo>
                <a:lnTo>
                  <a:pt x="0" y="0"/>
                </a:lnTo>
                <a:close/>
              </a:path>
            </a:pathLst>
          </a:custGeom>
          <a:blipFill>
            <a:blip r:embed="rId2"/>
            <a:stretch>
              <a:fillRect l="0" t="0" r="0" b="0"/>
            </a:stretch>
          </a:blipFill>
        </p:spPr>
      </p:sp>
      <p:sp>
        <p:nvSpPr>
          <p:cNvPr name="TextBox 4" id="4"/>
          <p:cNvSpPr txBox="true"/>
          <p:nvPr/>
        </p:nvSpPr>
        <p:spPr>
          <a:xfrm rot="0">
            <a:off x="2062416" y="843412"/>
            <a:ext cx="3618352" cy="777538"/>
          </a:xfrm>
          <a:prstGeom prst="rect">
            <a:avLst/>
          </a:prstGeom>
        </p:spPr>
        <p:txBody>
          <a:bodyPr anchor="t" rtlCol="false" tIns="0" lIns="0" bIns="0" rIns="0">
            <a:spAutoFit/>
          </a:bodyPr>
          <a:lstStyle/>
          <a:p>
            <a:pPr algn="ctr">
              <a:lnSpc>
                <a:spcPts val="6209"/>
              </a:lnSpc>
            </a:pPr>
            <a:r>
              <a:rPr lang="en-US" b="true" sz="4776" u="sng">
                <a:solidFill>
                  <a:srgbClr val="191919"/>
                </a:solidFill>
                <a:latin typeface="Muli Bold"/>
                <a:ea typeface="Muli Bold"/>
                <a:cs typeface="Muli Bold"/>
                <a:sym typeface="Muli Bold"/>
              </a:rPr>
              <a:t>Top Regions</a:t>
            </a:r>
          </a:p>
        </p:txBody>
      </p:sp>
      <p:sp>
        <p:nvSpPr>
          <p:cNvPr name="Freeform 5" id="5"/>
          <p:cNvSpPr/>
          <p:nvPr/>
        </p:nvSpPr>
        <p:spPr>
          <a:xfrm flipH="false" flipV="false" rot="0">
            <a:off x="6508371" y="6897515"/>
            <a:ext cx="10318746" cy="3188296"/>
          </a:xfrm>
          <a:custGeom>
            <a:avLst/>
            <a:gdLst/>
            <a:ahLst/>
            <a:cxnLst/>
            <a:rect r="r" b="b" t="t" l="l"/>
            <a:pathLst>
              <a:path h="3188296" w="10318746">
                <a:moveTo>
                  <a:pt x="0" y="0"/>
                </a:moveTo>
                <a:lnTo>
                  <a:pt x="10318746" y="0"/>
                </a:lnTo>
                <a:lnTo>
                  <a:pt x="10318746" y="3188296"/>
                </a:lnTo>
                <a:lnTo>
                  <a:pt x="0" y="3188296"/>
                </a:lnTo>
                <a:lnTo>
                  <a:pt x="0" y="0"/>
                </a:lnTo>
                <a:close/>
              </a:path>
            </a:pathLst>
          </a:custGeom>
          <a:blipFill>
            <a:blip r:embed="rId3"/>
            <a:stretch>
              <a:fillRect l="0" t="-12681" r="0" b="-2211"/>
            </a:stretch>
          </a:blipFill>
        </p:spPr>
      </p:sp>
      <p:sp>
        <p:nvSpPr>
          <p:cNvPr name="TextBox 6" id="6"/>
          <p:cNvSpPr txBox="true"/>
          <p:nvPr/>
        </p:nvSpPr>
        <p:spPr>
          <a:xfrm rot="0">
            <a:off x="564715" y="2534038"/>
            <a:ext cx="7400089" cy="4684883"/>
          </a:xfrm>
          <a:prstGeom prst="rect">
            <a:avLst/>
          </a:prstGeom>
        </p:spPr>
        <p:txBody>
          <a:bodyPr anchor="t" rtlCol="false" tIns="0" lIns="0" bIns="0" rIns="0">
            <a:spAutoFit/>
          </a:bodyPr>
          <a:lstStyle/>
          <a:p>
            <a:pPr algn="l" marL="0" indent="0" lvl="0">
              <a:lnSpc>
                <a:spcPts val="6246"/>
              </a:lnSpc>
            </a:pPr>
            <a:r>
              <a:rPr lang="en-US" sz="3696">
                <a:solidFill>
                  <a:srgbClr val="FFFFFF"/>
                </a:solidFill>
                <a:latin typeface="Muli"/>
                <a:ea typeface="Muli"/>
                <a:cs typeface="Muli"/>
                <a:sym typeface="Muli"/>
              </a:rPr>
              <a:t>The region with the highest earthquake count is South Sandwich Islands  with 246 earthquakes and 2nd highest is Izu Islands in Japan with 218  earthquakes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560484" y="1028700"/>
            <a:ext cx="11928475" cy="6693206"/>
          </a:xfrm>
          <a:custGeom>
            <a:avLst/>
            <a:gdLst/>
            <a:ahLst/>
            <a:cxnLst/>
            <a:rect r="r" b="b" t="t" l="l"/>
            <a:pathLst>
              <a:path h="6693206" w="11928475">
                <a:moveTo>
                  <a:pt x="0" y="0"/>
                </a:moveTo>
                <a:lnTo>
                  <a:pt x="11928474" y="0"/>
                </a:lnTo>
                <a:lnTo>
                  <a:pt x="11928474" y="6693206"/>
                </a:lnTo>
                <a:lnTo>
                  <a:pt x="0" y="6693206"/>
                </a:lnTo>
                <a:lnTo>
                  <a:pt x="0" y="0"/>
                </a:lnTo>
                <a:close/>
              </a:path>
            </a:pathLst>
          </a:custGeom>
          <a:blipFill>
            <a:blip r:embed="rId2"/>
            <a:stretch>
              <a:fillRect l="0" t="-2479" r="0" b="-515"/>
            </a:stretch>
          </a:blipFill>
        </p:spPr>
      </p:sp>
      <p:grpSp>
        <p:nvGrpSpPr>
          <p:cNvPr name="Group 3" id="3"/>
          <p:cNvGrpSpPr/>
          <p:nvPr/>
        </p:nvGrpSpPr>
        <p:grpSpPr>
          <a:xfrm rot="0">
            <a:off x="12985852" y="2293825"/>
            <a:ext cx="4914900" cy="4162957"/>
            <a:chOff x="0" y="0"/>
            <a:chExt cx="6553200" cy="5550609"/>
          </a:xfrm>
        </p:grpSpPr>
        <p:sp>
          <p:nvSpPr>
            <p:cNvPr name="TextBox 4" id="4"/>
            <p:cNvSpPr txBox="true"/>
            <p:nvPr/>
          </p:nvSpPr>
          <p:spPr>
            <a:xfrm rot="0">
              <a:off x="0" y="-38100"/>
              <a:ext cx="6553200" cy="3630608"/>
            </a:xfrm>
            <a:prstGeom prst="rect">
              <a:avLst/>
            </a:prstGeom>
          </p:spPr>
          <p:txBody>
            <a:bodyPr anchor="t" rtlCol="false" tIns="0" lIns="0" bIns="0" rIns="0">
              <a:spAutoFit/>
            </a:bodyPr>
            <a:lstStyle/>
            <a:p>
              <a:pPr algn="l">
                <a:lnSpc>
                  <a:spcPts val="5459"/>
                </a:lnSpc>
              </a:pPr>
              <a:r>
                <a:rPr lang="en-US" sz="4199" u="sng" b="true">
                  <a:solidFill>
                    <a:srgbClr val="FFFFFF"/>
                  </a:solidFill>
                  <a:latin typeface="Muli Bold"/>
                  <a:ea typeface="Muli Bold"/>
                  <a:cs typeface="Muli Bold"/>
                  <a:sym typeface="Muli Bold"/>
                </a:rPr>
                <a:t>Analyzing Earthquake Magnitude Distribution</a:t>
              </a:r>
            </a:p>
          </p:txBody>
        </p:sp>
        <p:sp>
          <p:nvSpPr>
            <p:cNvPr name="TextBox 5" id="5"/>
            <p:cNvSpPr txBox="true"/>
            <p:nvPr/>
          </p:nvSpPr>
          <p:spPr>
            <a:xfrm rot="0">
              <a:off x="0" y="4272669"/>
              <a:ext cx="6553200" cy="1277940"/>
            </a:xfrm>
            <a:prstGeom prst="rect">
              <a:avLst/>
            </a:prstGeom>
          </p:spPr>
          <p:txBody>
            <a:bodyPr anchor="t" rtlCol="false" tIns="0" lIns="0" bIns="0" rIns="0">
              <a:spAutoFit/>
            </a:bodyPr>
            <a:lstStyle/>
            <a:p>
              <a:pPr algn="l">
                <a:lnSpc>
                  <a:spcPts val="3919"/>
                </a:lnSpc>
              </a:pPr>
              <a:r>
                <a:rPr lang="en-US" sz="2799">
                  <a:solidFill>
                    <a:srgbClr val="FFFFFF"/>
                  </a:solidFill>
                  <a:latin typeface="Muli"/>
                  <a:ea typeface="Muli"/>
                  <a:cs typeface="Muli"/>
                  <a:sym typeface="Muli"/>
                </a:rPr>
                <a:t> Understanding the frequency of different magnitudes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82828"/>
        </a:solidFill>
      </p:bgPr>
    </p:bg>
    <p:spTree>
      <p:nvGrpSpPr>
        <p:cNvPr id="1" name=""/>
        <p:cNvGrpSpPr/>
        <p:nvPr/>
      </p:nvGrpSpPr>
      <p:grpSpPr>
        <a:xfrm>
          <a:off x="0" y="0"/>
          <a:ext cx="0" cy="0"/>
          <a:chOff x="0" y="0"/>
          <a:chExt cx="0" cy="0"/>
        </a:xfrm>
      </p:grpSpPr>
      <p:sp>
        <p:nvSpPr>
          <p:cNvPr name="Freeform 2" id="2"/>
          <p:cNvSpPr/>
          <p:nvPr/>
        </p:nvSpPr>
        <p:spPr>
          <a:xfrm flipH="false" flipV="false" rot="0">
            <a:off x="902901" y="2007626"/>
            <a:ext cx="12684500" cy="7250674"/>
          </a:xfrm>
          <a:custGeom>
            <a:avLst/>
            <a:gdLst/>
            <a:ahLst/>
            <a:cxnLst/>
            <a:rect r="r" b="b" t="t" l="l"/>
            <a:pathLst>
              <a:path h="7250674" w="12684500">
                <a:moveTo>
                  <a:pt x="0" y="0"/>
                </a:moveTo>
                <a:lnTo>
                  <a:pt x="12684500" y="0"/>
                </a:lnTo>
                <a:lnTo>
                  <a:pt x="12684500" y="7250674"/>
                </a:lnTo>
                <a:lnTo>
                  <a:pt x="0" y="7250674"/>
                </a:lnTo>
                <a:lnTo>
                  <a:pt x="0" y="0"/>
                </a:lnTo>
                <a:close/>
              </a:path>
            </a:pathLst>
          </a:custGeom>
          <a:blipFill>
            <a:blip r:embed="rId2"/>
            <a:stretch>
              <a:fillRect l="-562" t="0" r="-3289" b="0"/>
            </a:stretch>
          </a:blipFill>
        </p:spPr>
      </p:sp>
      <p:sp>
        <p:nvSpPr>
          <p:cNvPr name="TextBox 3" id="3"/>
          <p:cNvSpPr txBox="true"/>
          <p:nvPr/>
        </p:nvSpPr>
        <p:spPr>
          <a:xfrm rot="0">
            <a:off x="1028700" y="797872"/>
            <a:ext cx="15852857" cy="904875"/>
          </a:xfrm>
          <a:prstGeom prst="rect">
            <a:avLst/>
          </a:prstGeom>
        </p:spPr>
        <p:txBody>
          <a:bodyPr anchor="t" rtlCol="false" tIns="0" lIns="0" bIns="0" rIns="0">
            <a:spAutoFit/>
          </a:bodyPr>
          <a:lstStyle/>
          <a:p>
            <a:pPr algn="l" marL="0" indent="0" lvl="0">
              <a:lnSpc>
                <a:spcPts val="7171"/>
              </a:lnSpc>
            </a:pPr>
            <a:r>
              <a:rPr lang="en-US" b="true" sz="5976">
                <a:solidFill>
                  <a:srgbClr val="FFFFFF"/>
                </a:solidFill>
                <a:latin typeface="Muli Bold"/>
                <a:ea typeface="Muli Bold"/>
                <a:cs typeface="Muli Bold"/>
                <a:sym typeface="Muli Bold"/>
              </a:rPr>
              <a:t>Average Depth of Earthquakes by Region</a:t>
            </a:r>
          </a:p>
        </p:txBody>
      </p:sp>
      <p:sp>
        <p:nvSpPr>
          <p:cNvPr name="TextBox 4" id="4"/>
          <p:cNvSpPr txBox="true"/>
          <p:nvPr/>
        </p:nvSpPr>
        <p:spPr>
          <a:xfrm rot="0">
            <a:off x="13862039" y="3151954"/>
            <a:ext cx="4041980" cy="4397687"/>
          </a:xfrm>
          <a:prstGeom prst="rect">
            <a:avLst/>
          </a:prstGeom>
        </p:spPr>
        <p:txBody>
          <a:bodyPr anchor="t" rtlCol="false" tIns="0" lIns="0" bIns="0" rIns="0">
            <a:spAutoFit/>
          </a:bodyPr>
          <a:lstStyle/>
          <a:p>
            <a:pPr algn="l" marL="0" indent="0" lvl="0">
              <a:lnSpc>
                <a:spcPts val="4357"/>
              </a:lnSpc>
              <a:spcBef>
                <a:spcPct val="0"/>
              </a:spcBef>
            </a:pPr>
            <a:r>
              <a:rPr lang="en-US" sz="3112">
                <a:solidFill>
                  <a:srgbClr val="F9FAFB"/>
                </a:solidFill>
                <a:latin typeface="Muli"/>
                <a:ea typeface="Muli"/>
                <a:cs typeface="Muli"/>
                <a:sym typeface="Muli"/>
              </a:rPr>
              <a:t>Calculating the average depth of earthquakes for each region to understand the typical depth at which earthquakes occur</a:t>
            </a:r>
          </a:p>
          <a:p>
            <a:pPr algn="l" marL="0" indent="0" lvl="0">
              <a:lnSpc>
                <a:spcPts val="435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DAGPu5axG8c</dc:identifier>
  <dcterms:modified xsi:type="dcterms:W3CDTF">2011-08-01T06:04:30Z</dcterms:modified>
  <cp:revision>1</cp:revision>
  <dc:title>White and Yellow Simple Photo Natural Disaster Preparation Keynote Presentation</dc:title>
</cp:coreProperties>
</file>